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8" r:id="rId6"/>
    <p:sldId id="257" r:id="rId7"/>
    <p:sldId id="259" r:id="rId8"/>
    <p:sldId id="260" r:id="rId9"/>
    <p:sldId id="261" r:id="rId10"/>
    <p:sldId id="262" r:id="rId11"/>
    <p:sldId id="271" r:id="rId12"/>
    <p:sldId id="263" r:id="rId13"/>
    <p:sldId id="275" r:id="rId14"/>
    <p:sldId id="276" r:id="rId15"/>
    <p:sldId id="264" r:id="rId16"/>
    <p:sldId id="277" r:id="rId17"/>
    <p:sldId id="265" r:id="rId18"/>
    <p:sldId id="266" r:id="rId19"/>
    <p:sldId id="278" r:id="rId20"/>
    <p:sldId id="279" r:id="rId21"/>
    <p:sldId id="280" r:id="rId22"/>
    <p:sldId id="290" r:id="rId23"/>
    <p:sldId id="286" r:id="rId24"/>
    <p:sldId id="267" r:id="rId25"/>
    <p:sldId id="268" r:id="rId26"/>
    <p:sldId id="272" r:id="rId27"/>
    <p:sldId id="273" r:id="rId28"/>
    <p:sldId id="282" r:id="rId29"/>
    <p:sldId id="287" r:id="rId30"/>
    <p:sldId id="269" r:id="rId31"/>
    <p:sldId id="274" r:id="rId32"/>
    <p:sldId id="288" r:id="rId33"/>
    <p:sldId id="270" r:id="rId34"/>
    <p:sldId id="281" r:id="rId35"/>
    <p:sldId id="289" r:id="rId36"/>
    <p:sldId id="283" r:id="rId37"/>
    <p:sldId id="284"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3A40D-4050-4CCF-B264-51BB43923E5E}" v="21" dt="2023-01-23T19:25:19.976"/>
    <p1510:client id="{BE648CBA-FC00-4A97-91DD-400E9D0179A9}" v="30" dt="2023-01-23T17:38:37.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DC5AA-7140-46C1-810A-5AD9E8F8892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E93CDC8-5BED-45EF-B915-F98AC6B3AA7F}">
      <dgm:prSet/>
      <dgm:spPr/>
      <dgm:t>
        <a:bodyPr/>
        <a:lstStyle/>
        <a:p>
          <a:r>
            <a:rPr lang="en-US"/>
            <a:t>Bob is our founder,owner and President.  You will see him around all locations frequently.  </a:t>
          </a:r>
        </a:p>
      </dgm:t>
    </dgm:pt>
    <dgm:pt modelId="{3F6F9805-2E02-4A3F-9EF8-2F579EEBF68C}" type="parTrans" cxnId="{CE04512B-670F-46B0-8038-6452EFF2C461}">
      <dgm:prSet/>
      <dgm:spPr/>
      <dgm:t>
        <a:bodyPr/>
        <a:lstStyle/>
        <a:p>
          <a:endParaRPr lang="en-US"/>
        </a:p>
      </dgm:t>
    </dgm:pt>
    <dgm:pt modelId="{EC62574B-ED67-4D7C-9FCB-EA19982E5333}" type="sibTrans" cxnId="{CE04512B-670F-46B0-8038-6452EFF2C461}">
      <dgm:prSet/>
      <dgm:spPr/>
      <dgm:t>
        <a:bodyPr/>
        <a:lstStyle/>
        <a:p>
          <a:endParaRPr lang="en-US"/>
        </a:p>
      </dgm:t>
    </dgm:pt>
    <dgm:pt modelId="{E7840F92-7E2C-4300-A595-2AFD5F5551EA}">
      <dgm:prSet/>
      <dgm:spPr/>
      <dgm:t>
        <a:bodyPr/>
        <a:lstStyle/>
        <a:p>
          <a:r>
            <a:rPr lang="en-US"/>
            <a:t>Bob’s wife, Kathie Mazza (co-owner) is involved in the business as well, handling banquet hall events, and working behind the scenes on a variety of fronts</a:t>
          </a:r>
        </a:p>
      </dgm:t>
    </dgm:pt>
    <dgm:pt modelId="{44D4351E-92A8-4943-AB7A-BBB09AD5C92B}" type="parTrans" cxnId="{4BE7541B-E16B-4043-ABD8-831379587A4A}">
      <dgm:prSet/>
      <dgm:spPr/>
      <dgm:t>
        <a:bodyPr/>
        <a:lstStyle/>
        <a:p>
          <a:endParaRPr lang="en-US"/>
        </a:p>
      </dgm:t>
    </dgm:pt>
    <dgm:pt modelId="{26C5A326-7128-4E65-8AB0-D16073799DA9}" type="sibTrans" cxnId="{4BE7541B-E16B-4043-ABD8-831379587A4A}">
      <dgm:prSet/>
      <dgm:spPr/>
      <dgm:t>
        <a:bodyPr/>
        <a:lstStyle/>
        <a:p>
          <a:endParaRPr lang="en-US"/>
        </a:p>
      </dgm:t>
    </dgm:pt>
    <dgm:pt modelId="{DFD01D43-CCBC-4B6B-AAF5-C6B572E7471D}">
      <dgm:prSet/>
      <dgm:spPr/>
      <dgm:t>
        <a:bodyPr/>
        <a:lstStyle/>
        <a:p>
          <a:r>
            <a:rPr lang="en-US"/>
            <a:t>Mario Mazza (Bob and Kathie’s son) is co-owner, Vice President, and General Manager.  He never stops!  Constantly working on all things Mazza.  He heads up the winemaking team, as well as managing all aspects of everything that we do.</a:t>
          </a:r>
        </a:p>
      </dgm:t>
    </dgm:pt>
    <dgm:pt modelId="{0C0335D8-0ED0-4AB5-BBE8-649E1E32C8EB}" type="parTrans" cxnId="{A4F7A0AA-A452-4432-B157-B114A81538C0}">
      <dgm:prSet/>
      <dgm:spPr/>
      <dgm:t>
        <a:bodyPr/>
        <a:lstStyle/>
        <a:p>
          <a:endParaRPr lang="en-US"/>
        </a:p>
      </dgm:t>
    </dgm:pt>
    <dgm:pt modelId="{7E825F88-19A3-4437-83BC-5CAC1C7EE116}" type="sibTrans" cxnId="{A4F7A0AA-A452-4432-B157-B114A81538C0}">
      <dgm:prSet/>
      <dgm:spPr/>
      <dgm:t>
        <a:bodyPr/>
        <a:lstStyle/>
        <a:p>
          <a:endParaRPr lang="en-US"/>
        </a:p>
      </dgm:t>
    </dgm:pt>
    <dgm:pt modelId="{40349DF5-2E2D-43C6-8756-DDCA4E60FDAD}">
      <dgm:prSet/>
      <dgm:spPr/>
      <dgm:t>
        <a:bodyPr/>
        <a:lstStyle/>
        <a:p>
          <a:r>
            <a:rPr lang="en-US"/>
            <a:t>Vanessa Mazza (Bob and Kathie’s daughter) is co-owner and creative director.  She also works on several other aspects of the business from social media to customer service, to booking our bands, and a plethora of other things.</a:t>
          </a:r>
        </a:p>
      </dgm:t>
    </dgm:pt>
    <dgm:pt modelId="{70B411D5-ABE4-4642-B9DD-134C72A57893}" type="parTrans" cxnId="{9B838540-7F7F-466D-9A93-51BD3F75B52A}">
      <dgm:prSet/>
      <dgm:spPr/>
      <dgm:t>
        <a:bodyPr/>
        <a:lstStyle/>
        <a:p>
          <a:endParaRPr lang="en-US"/>
        </a:p>
      </dgm:t>
    </dgm:pt>
    <dgm:pt modelId="{79CD7085-D0D2-4957-AFE2-A9C6EF4DF6A1}" type="sibTrans" cxnId="{9B838540-7F7F-466D-9A93-51BD3F75B52A}">
      <dgm:prSet/>
      <dgm:spPr/>
      <dgm:t>
        <a:bodyPr/>
        <a:lstStyle/>
        <a:p>
          <a:endParaRPr lang="en-US"/>
        </a:p>
      </dgm:t>
    </dgm:pt>
    <dgm:pt modelId="{81EA4E50-A832-4C49-8A79-3B14E0B317D9}" type="pres">
      <dgm:prSet presAssocID="{E1DDC5AA-7140-46C1-810A-5AD9E8F88925}" presName="vert0" presStyleCnt="0">
        <dgm:presLayoutVars>
          <dgm:dir/>
          <dgm:animOne val="branch"/>
          <dgm:animLvl val="lvl"/>
        </dgm:presLayoutVars>
      </dgm:prSet>
      <dgm:spPr/>
    </dgm:pt>
    <dgm:pt modelId="{DE6409DF-AFD0-4E9D-8E81-FF64B9D905EB}" type="pres">
      <dgm:prSet presAssocID="{FE93CDC8-5BED-45EF-B915-F98AC6B3AA7F}" presName="thickLine" presStyleLbl="alignNode1" presStyleIdx="0" presStyleCnt="4"/>
      <dgm:spPr/>
    </dgm:pt>
    <dgm:pt modelId="{6BF22521-B8A1-4A72-B57B-9702F9DD503F}" type="pres">
      <dgm:prSet presAssocID="{FE93CDC8-5BED-45EF-B915-F98AC6B3AA7F}" presName="horz1" presStyleCnt="0"/>
      <dgm:spPr/>
    </dgm:pt>
    <dgm:pt modelId="{BEE49164-2907-4949-847C-E34627801128}" type="pres">
      <dgm:prSet presAssocID="{FE93CDC8-5BED-45EF-B915-F98AC6B3AA7F}" presName="tx1" presStyleLbl="revTx" presStyleIdx="0" presStyleCnt="4"/>
      <dgm:spPr/>
    </dgm:pt>
    <dgm:pt modelId="{13AC5CE2-12E9-4531-8FEE-C81E46DB09C8}" type="pres">
      <dgm:prSet presAssocID="{FE93CDC8-5BED-45EF-B915-F98AC6B3AA7F}" presName="vert1" presStyleCnt="0"/>
      <dgm:spPr/>
    </dgm:pt>
    <dgm:pt modelId="{99E589E1-7276-40E8-BF4A-5EEB7B9C36AB}" type="pres">
      <dgm:prSet presAssocID="{E7840F92-7E2C-4300-A595-2AFD5F5551EA}" presName="thickLine" presStyleLbl="alignNode1" presStyleIdx="1" presStyleCnt="4"/>
      <dgm:spPr/>
    </dgm:pt>
    <dgm:pt modelId="{9405C9F6-1794-418C-820B-073444446C29}" type="pres">
      <dgm:prSet presAssocID="{E7840F92-7E2C-4300-A595-2AFD5F5551EA}" presName="horz1" presStyleCnt="0"/>
      <dgm:spPr/>
    </dgm:pt>
    <dgm:pt modelId="{F616EEE3-3F57-44CA-A48B-8BB7383E8B45}" type="pres">
      <dgm:prSet presAssocID="{E7840F92-7E2C-4300-A595-2AFD5F5551EA}" presName="tx1" presStyleLbl="revTx" presStyleIdx="1" presStyleCnt="4"/>
      <dgm:spPr/>
    </dgm:pt>
    <dgm:pt modelId="{B394C086-112D-44C3-9D93-598E926F2BD4}" type="pres">
      <dgm:prSet presAssocID="{E7840F92-7E2C-4300-A595-2AFD5F5551EA}" presName="vert1" presStyleCnt="0"/>
      <dgm:spPr/>
    </dgm:pt>
    <dgm:pt modelId="{793E6497-C5E5-461C-BD10-0EDD6BFC01B6}" type="pres">
      <dgm:prSet presAssocID="{DFD01D43-CCBC-4B6B-AAF5-C6B572E7471D}" presName="thickLine" presStyleLbl="alignNode1" presStyleIdx="2" presStyleCnt="4"/>
      <dgm:spPr/>
    </dgm:pt>
    <dgm:pt modelId="{B258BC21-5A97-4042-A6D7-0D4A783BEA43}" type="pres">
      <dgm:prSet presAssocID="{DFD01D43-CCBC-4B6B-AAF5-C6B572E7471D}" presName="horz1" presStyleCnt="0"/>
      <dgm:spPr/>
    </dgm:pt>
    <dgm:pt modelId="{EC6FF239-3BCA-4F8E-9010-687271838C2E}" type="pres">
      <dgm:prSet presAssocID="{DFD01D43-CCBC-4B6B-AAF5-C6B572E7471D}" presName="tx1" presStyleLbl="revTx" presStyleIdx="2" presStyleCnt="4"/>
      <dgm:spPr/>
    </dgm:pt>
    <dgm:pt modelId="{5028B3C1-E112-4D32-A9AD-FD3D18741530}" type="pres">
      <dgm:prSet presAssocID="{DFD01D43-CCBC-4B6B-AAF5-C6B572E7471D}" presName="vert1" presStyleCnt="0"/>
      <dgm:spPr/>
    </dgm:pt>
    <dgm:pt modelId="{10253C47-011F-49B3-8824-2A98279802A0}" type="pres">
      <dgm:prSet presAssocID="{40349DF5-2E2D-43C6-8756-DDCA4E60FDAD}" presName="thickLine" presStyleLbl="alignNode1" presStyleIdx="3" presStyleCnt="4"/>
      <dgm:spPr/>
    </dgm:pt>
    <dgm:pt modelId="{DF95ECCE-1242-4908-B7DF-DEE899ABC4D2}" type="pres">
      <dgm:prSet presAssocID="{40349DF5-2E2D-43C6-8756-DDCA4E60FDAD}" presName="horz1" presStyleCnt="0"/>
      <dgm:spPr/>
    </dgm:pt>
    <dgm:pt modelId="{ED554F19-8A40-4979-839F-CCDBDE8F0495}" type="pres">
      <dgm:prSet presAssocID="{40349DF5-2E2D-43C6-8756-DDCA4E60FDAD}" presName="tx1" presStyleLbl="revTx" presStyleIdx="3" presStyleCnt="4"/>
      <dgm:spPr/>
    </dgm:pt>
    <dgm:pt modelId="{67535B61-D190-4CD6-822E-0C498750244B}" type="pres">
      <dgm:prSet presAssocID="{40349DF5-2E2D-43C6-8756-DDCA4E60FDAD}" presName="vert1" presStyleCnt="0"/>
      <dgm:spPr/>
    </dgm:pt>
  </dgm:ptLst>
  <dgm:cxnLst>
    <dgm:cxn modelId="{6949B30A-A058-4395-AC54-7FBCDF63207C}" type="presOf" srcId="{40349DF5-2E2D-43C6-8756-DDCA4E60FDAD}" destId="{ED554F19-8A40-4979-839F-CCDBDE8F0495}" srcOrd="0" destOrd="0" presId="urn:microsoft.com/office/officeart/2008/layout/LinedList"/>
    <dgm:cxn modelId="{4BE7541B-E16B-4043-ABD8-831379587A4A}" srcId="{E1DDC5AA-7140-46C1-810A-5AD9E8F88925}" destId="{E7840F92-7E2C-4300-A595-2AFD5F5551EA}" srcOrd="1" destOrd="0" parTransId="{44D4351E-92A8-4943-AB7A-BBB09AD5C92B}" sibTransId="{26C5A326-7128-4E65-8AB0-D16073799DA9}"/>
    <dgm:cxn modelId="{32A5212B-EE1F-42AE-BD87-C374365A97E6}" type="presOf" srcId="{E7840F92-7E2C-4300-A595-2AFD5F5551EA}" destId="{F616EEE3-3F57-44CA-A48B-8BB7383E8B45}" srcOrd="0" destOrd="0" presId="urn:microsoft.com/office/officeart/2008/layout/LinedList"/>
    <dgm:cxn modelId="{CE04512B-670F-46B0-8038-6452EFF2C461}" srcId="{E1DDC5AA-7140-46C1-810A-5AD9E8F88925}" destId="{FE93CDC8-5BED-45EF-B915-F98AC6B3AA7F}" srcOrd="0" destOrd="0" parTransId="{3F6F9805-2E02-4A3F-9EF8-2F579EEBF68C}" sibTransId="{EC62574B-ED67-4D7C-9FCB-EA19982E5333}"/>
    <dgm:cxn modelId="{6CC57A31-1B91-4431-B457-BC7FC91CF56C}" type="presOf" srcId="{FE93CDC8-5BED-45EF-B915-F98AC6B3AA7F}" destId="{BEE49164-2907-4949-847C-E34627801128}" srcOrd="0" destOrd="0" presId="urn:microsoft.com/office/officeart/2008/layout/LinedList"/>
    <dgm:cxn modelId="{9B838540-7F7F-466D-9A93-51BD3F75B52A}" srcId="{E1DDC5AA-7140-46C1-810A-5AD9E8F88925}" destId="{40349DF5-2E2D-43C6-8756-DDCA4E60FDAD}" srcOrd="3" destOrd="0" parTransId="{70B411D5-ABE4-4642-B9DD-134C72A57893}" sibTransId="{79CD7085-D0D2-4957-AFE2-A9C6EF4DF6A1}"/>
    <dgm:cxn modelId="{C27D8C66-C6BB-4625-8E0B-98BAC745F1E9}" type="presOf" srcId="{E1DDC5AA-7140-46C1-810A-5AD9E8F88925}" destId="{81EA4E50-A832-4C49-8A79-3B14E0B317D9}" srcOrd="0" destOrd="0" presId="urn:microsoft.com/office/officeart/2008/layout/LinedList"/>
    <dgm:cxn modelId="{A4F7A0AA-A452-4432-B157-B114A81538C0}" srcId="{E1DDC5AA-7140-46C1-810A-5AD9E8F88925}" destId="{DFD01D43-CCBC-4B6B-AAF5-C6B572E7471D}" srcOrd="2" destOrd="0" parTransId="{0C0335D8-0ED0-4AB5-BBE8-649E1E32C8EB}" sibTransId="{7E825F88-19A3-4437-83BC-5CAC1C7EE116}"/>
    <dgm:cxn modelId="{6FCFD2EE-C211-4DB1-A971-DE5F00C1D02D}" type="presOf" srcId="{DFD01D43-CCBC-4B6B-AAF5-C6B572E7471D}" destId="{EC6FF239-3BCA-4F8E-9010-687271838C2E}" srcOrd="0" destOrd="0" presId="urn:microsoft.com/office/officeart/2008/layout/LinedList"/>
    <dgm:cxn modelId="{97ABD343-568A-4C24-A0FA-9C9DF480E504}" type="presParOf" srcId="{81EA4E50-A832-4C49-8A79-3B14E0B317D9}" destId="{DE6409DF-AFD0-4E9D-8E81-FF64B9D905EB}" srcOrd="0" destOrd="0" presId="urn:microsoft.com/office/officeart/2008/layout/LinedList"/>
    <dgm:cxn modelId="{1F866946-9A5C-4105-991F-D7E07A53E0C4}" type="presParOf" srcId="{81EA4E50-A832-4C49-8A79-3B14E0B317D9}" destId="{6BF22521-B8A1-4A72-B57B-9702F9DD503F}" srcOrd="1" destOrd="0" presId="urn:microsoft.com/office/officeart/2008/layout/LinedList"/>
    <dgm:cxn modelId="{38791873-307F-4F6C-A57D-1928E8BC6150}" type="presParOf" srcId="{6BF22521-B8A1-4A72-B57B-9702F9DD503F}" destId="{BEE49164-2907-4949-847C-E34627801128}" srcOrd="0" destOrd="0" presId="urn:microsoft.com/office/officeart/2008/layout/LinedList"/>
    <dgm:cxn modelId="{AF3E9803-ABD0-46ED-827E-2461550BC741}" type="presParOf" srcId="{6BF22521-B8A1-4A72-B57B-9702F9DD503F}" destId="{13AC5CE2-12E9-4531-8FEE-C81E46DB09C8}" srcOrd="1" destOrd="0" presId="urn:microsoft.com/office/officeart/2008/layout/LinedList"/>
    <dgm:cxn modelId="{0601897B-BF9E-4EC4-94AB-F58DB5CE7269}" type="presParOf" srcId="{81EA4E50-A832-4C49-8A79-3B14E0B317D9}" destId="{99E589E1-7276-40E8-BF4A-5EEB7B9C36AB}" srcOrd="2" destOrd="0" presId="urn:microsoft.com/office/officeart/2008/layout/LinedList"/>
    <dgm:cxn modelId="{384D31FF-9F66-4CA4-AE2A-B116963E7934}" type="presParOf" srcId="{81EA4E50-A832-4C49-8A79-3B14E0B317D9}" destId="{9405C9F6-1794-418C-820B-073444446C29}" srcOrd="3" destOrd="0" presId="urn:microsoft.com/office/officeart/2008/layout/LinedList"/>
    <dgm:cxn modelId="{1BB7FE11-E587-4C66-9544-C2FF46B320B4}" type="presParOf" srcId="{9405C9F6-1794-418C-820B-073444446C29}" destId="{F616EEE3-3F57-44CA-A48B-8BB7383E8B45}" srcOrd="0" destOrd="0" presId="urn:microsoft.com/office/officeart/2008/layout/LinedList"/>
    <dgm:cxn modelId="{BD971920-BA0C-4D53-9FAF-01691D90C7C0}" type="presParOf" srcId="{9405C9F6-1794-418C-820B-073444446C29}" destId="{B394C086-112D-44C3-9D93-598E926F2BD4}" srcOrd="1" destOrd="0" presId="urn:microsoft.com/office/officeart/2008/layout/LinedList"/>
    <dgm:cxn modelId="{5E0D5565-DD5E-46E5-A5B9-60CB5F928DFA}" type="presParOf" srcId="{81EA4E50-A832-4C49-8A79-3B14E0B317D9}" destId="{793E6497-C5E5-461C-BD10-0EDD6BFC01B6}" srcOrd="4" destOrd="0" presId="urn:microsoft.com/office/officeart/2008/layout/LinedList"/>
    <dgm:cxn modelId="{C8DDEBD8-4F42-495C-BDD4-C79864AB2254}" type="presParOf" srcId="{81EA4E50-A832-4C49-8A79-3B14E0B317D9}" destId="{B258BC21-5A97-4042-A6D7-0D4A783BEA43}" srcOrd="5" destOrd="0" presId="urn:microsoft.com/office/officeart/2008/layout/LinedList"/>
    <dgm:cxn modelId="{6E924F3F-C1EC-46FB-AF4A-94EF3B0B8DA9}" type="presParOf" srcId="{B258BC21-5A97-4042-A6D7-0D4A783BEA43}" destId="{EC6FF239-3BCA-4F8E-9010-687271838C2E}" srcOrd="0" destOrd="0" presId="urn:microsoft.com/office/officeart/2008/layout/LinedList"/>
    <dgm:cxn modelId="{0DC53856-0E79-4DDA-A538-768548586977}" type="presParOf" srcId="{B258BC21-5A97-4042-A6D7-0D4A783BEA43}" destId="{5028B3C1-E112-4D32-A9AD-FD3D18741530}" srcOrd="1" destOrd="0" presId="urn:microsoft.com/office/officeart/2008/layout/LinedList"/>
    <dgm:cxn modelId="{35EB2A9D-68E6-4ADF-B8E3-F9F153534243}" type="presParOf" srcId="{81EA4E50-A832-4C49-8A79-3B14E0B317D9}" destId="{10253C47-011F-49B3-8824-2A98279802A0}" srcOrd="6" destOrd="0" presId="urn:microsoft.com/office/officeart/2008/layout/LinedList"/>
    <dgm:cxn modelId="{3CD31ECC-6B4D-498B-8CD2-0A5F53D2331E}" type="presParOf" srcId="{81EA4E50-A832-4C49-8A79-3B14E0B317D9}" destId="{DF95ECCE-1242-4908-B7DF-DEE899ABC4D2}" srcOrd="7" destOrd="0" presId="urn:microsoft.com/office/officeart/2008/layout/LinedList"/>
    <dgm:cxn modelId="{17937D5C-550F-46AE-B369-860447E47FF8}" type="presParOf" srcId="{DF95ECCE-1242-4908-B7DF-DEE899ABC4D2}" destId="{ED554F19-8A40-4979-839F-CCDBDE8F0495}" srcOrd="0" destOrd="0" presId="urn:microsoft.com/office/officeart/2008/layout/LinedList"/>
    <dgm:cxn modelId="{FCC9BA58-0436-4DCA-B42E-421EB4F66BD2}" type="presParOf" srcId="{DF95ECCE-1242-4908-B7DF-DEE899ABC4D2}" destId="{67535B61-D190-4CD6-822E-0C49875024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1C791-D8C7-482D-8BDF-EEDE56309B55}"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5B966DC-5494-4B64-AF58-BD172175F820}">
      <dgm:prSet/>
      <dgm:spPr/>
      <dgm:t>
        <a:bodyPr/>
        <a:lstStyle/>
        <a:p>
          <a:r>
            <a:rPr lang="en-US"/>
            <a:t>Wine</a:t>
          </a:r>
        </a:p>
      </dgm:t>
    </dgm:pt>
    <dgm:pt modelId="{67C40A67-969F-40A7-9DC6-D9A78F71DDEA}" type="parTrans" cxnId="{C678CC94-6583-4FFD-992D-2097CB63E7BA}">
      <dgm:prSet/>
      <dgm:spPr/>
      <dgm:t>
        <a:bodyPr/>
        <a:lstStyle/>
        <a:p>
          <a:endParaRPr lang="en-US"/>
        </a:p>
      </dgm:t>
    </dgm:pt>
    <dgm:pt modelId="{3A919103-FEF1-4FCE-8FAB-F371819A7729}" type="sibTrans" cxnId="{C678CC94-6583-4FFD-992D-2097CB63E7BA}">
      <dgm:prSet/>
      <dgm:spPr/>
      <dgm:t>
        <a:bodyPr/>
        <a:lstStyle/>
        <a:p>
          <a:endParaRPr lang="en-US"/>
        </a:p>
      </dgm:t>
    </dgm:pt>
    <dgm:pt modelId="{A2C76977-68FB-48D0-AB91-921E3597EA31}">
      <dgm:prSet/>
      <dgm:spPr/>
      <dgm:t>
        <a:bodyPr/>
        <a:lstStyle/>
        <a:p>
          <a:r>
            <a:rPr lang="en-US"/>
            <a:t>Beer</a:t>
          </a:r>
        </a:p>
      </dgm:t>
    </dgm:pt>
    <dgm:pt modelId="{F5504110-408D-4407-9D44-E4981E8352B0}" type="parTrans" cxnId="{7D63EE98-8820-4C1F-B12C-0194CFF0AA97}">
      <dgm:prSet/>
      <dgm:spPr/>
      <dgm:t>
        <a:bodyPr/>
        <a:lstStyle/>
        <a:p>
          <a:endParaRPr lang="en-US"/>
        </a:p>
      </dgm:t>
    </dgm:pt>
    <dgm:pt modelId="{A8AFB046-6AA1-4A45-AF1E-FB277889E41F}" type="sibTrans" cxnId="{7D63EE98-8820-4C1F-B12C-0194CFF0AA97}">
      <dgm:prSet/>
      <dgm:spPr/>
      <dgm:t>
        <a:bodyPr/>
        <a:lstStyle/>
        <a:p>
          <a:endParaRPr lang="en-US"/>
        </a:p>
      </dgm:t>
    </dgm:pt>
    <dgm:pt modelId="{675A72D1-C7FB-46FC-B44E-6BAE60FD83EA}">
      <dgm:prSet/>
      <dgm:spPr/>
      <dgm:t>
        <a:bodyPr/>
        <a:lstStyle/>
        <a:p>
          <a:r>
            <a:rPr lang="en-US"/>
            <a:t>Cider</a:t>
          </a:r>
        </a:p>
      </dgm:t>
    </dgm:pt>
    <dgm:pt modelId="{8F35B42E-2450-4890-BE4E-CF69EC1D3DCC}" type="parTrans" cxnId="{FE094C04-D9B5-47BA-BBBF-34FD67EBBE63}">
      <dgm:prSet/>
      <dgm:spPr/>
    </dgm:pt>
    <dgm:pt modelId="{F490C341-7415-4E49-BDC0-C81618F075A3}" type="sibTrans" cxnId="{FE094C04-D9B5-47BA-BBBF-34FD67EBBE63}">
      <dgm:prSet/>
      <dgm:spPr/>
    </dgm:pt>
    <dgm:pt modelId="{51B4AC04-4495-4AA7-8115-7DD537030077}">
      <dgm:prSet/>
      <dgm:spPr/>
      <dgm:t>
        <a:bodyPr/>
        <a:lstStyle/>
        <a:p>
          <a:r>
            <a:rPr lang="en-US"/>
            <a:t>Distilled Spirits</a:t>
          </a:r>
        </a:p>
      </dgm:t>
    </dgm:pt>
    <dgm:pt modelId="{8B61E499-A8FF-41DE-B5AA-B17A2630C4A9}" type="parTrans" cxnId="{3DAF986C-8498-4728-B86D-F000B230D82A}">
      <dgm:prSet/>
      <dgm:spPr/>
    </dgm:pt>
    <dgm:pt modelId="{783F476A-AE7D-4572-B43E-3062995FDDD5}" type="sibTrans" cxnId="{3DAF986C-8498-4728-B86D-F000B230D82A}">
      <dgm:prSet/>
      <dgm:spPr/>
    </dgm:pt>
    <dgm:pt modelId="{506A67F6-FE88-427E-ABA1-D7BCEE6756C1}" type="pres">
      <dgm:prSet presAssocID="{26D1C791-D8C7-482D-8BDF-EEDE56309B55}" presName="vert0" presStyleCnt="0">
        <dgm:presLayoutVars>
          <dgm:dir/>
          <dgm:animOne val="branch"/>
          <dgm:animLvl val="lvl"/>
        </dgm:presLayoutVars>
      </dgm:prSet>
      <dgm:spPr/>
    </dgm:pt>
    <dgm:pt modelId="{20D04086-BA30-4F30-AF28-4ABB2F2A93AE}" type="pres">
      <dgm:prSet presAssocID="{15B966DC-5494-4B64-AF58-BD172175F820}" presName="thickLine" presStyleLbl="alignNode1" presStyleIdx="0" presStyleCnt="4"/>
      <dgm:spPr/>
    </dgm:pt>
    <dgm:pt modelId="{3CB6B2CC-255D-4228-90ED-757B55DBA1A3}" type="pres">
      <dgm:prSet presAssocID="{15B966DC-5494-4B64-AF58-BD172175F820}" presName="horz1" presStyleCnt="0"/>
      <dgm:spPr/>
    </dgm:pt>
    <dgm:pt modelId="{2473C5E5-89CA-4615-A1E4-E1737A73A077}" type="pres">
      <dgm:prSet presAssocID="{15B966DC-5494-4B64-AF58-BD172175F820}" presName="tx1" presStyleLbl="revTx" presStyleIdx="0" presStyleCnt="4"/>
      <dgm:spPr/>
    </dgm:pt>
    <dgm:pt modelId="{FDE877D8-5F9F-4BFE-85CB-42957151E9A7}" type="pres">
      <dgm:prSet presAssocID="{15B966DC-5494-4B64-AF58-BD172175F820}" presName="vert1" presStyleCnt="0"/>
      <dgm:spPr/>
    </dgm:pt>
    <dgm:pt modelId="{2E781FCD-E8EC-4DE5-8F21-E6D8FED94DD9}" type="pres">
      <dgm:prSet presAssocID="{A2C76977-68FB-48D0-AB91-921E3597EA31}" presName="thickLine" presStyleLbl="alignNode1" presStyleIdx="1" presStyleCnt="4"/>
      <dgm:spPr/>
    </dgm:pt>
    <dgm:pt modelId="{F3D9755F-036C-458F-B7BF-8BA371581D2B}" type="pres">
      <dgm:prSet presAssocID="{A2C76977-68FB-48D0-AB91-921E3597EA31}" presName="horz1" presStyleCnt="0"/>
      <dgm:spPr/>
    </dgm:pt>
    <dgm:pt modelId="{48F8979C-274F-4C67-A12B-451252CE2C5D}" type="pres">
      <dgm:prSet presAssocID="{A2C76977-68FB-48D0-AB91-921E3597EA31}" presName="tx1" presStyleLbl="revTx" presStyleIdx="1" presStyleCnt="4"/>
      <dgm:spPr/>
    </dgm:pt>
    <dgm:pt modelId="{01CCDC63-CE64-41D4-AF79-D7BFB5786FBA}" type="pres">
      <dgm:prSet presAssocID="{A2C76977-68FB-48D0-AB91-921E3597EA31}" presName="vert1" presStyleCnt="0"/>
      <dgm:spPr/>
    </dgm:pt>
    <dgm:pt modelId="{18F4C7F8-7EB5-4647-84F1-45146AE3A817}" type="pres">
      <dgm:prSet presAssocID="{675A72D1-C7FB-46FC-B44E-6BAE60FD83EA}" presName="thickLine" presStyleLbl="alignNode1" presStyleIdx="2" presStyleCnt="4"/>
      <dgm:spPr/>
    </dgm:pt>
    <dgm:pt modelId="{F856F952-6A29-43FC-9E82-C8DE113B7F82}" type="pres">
      <dgm:prSet presAssocID="{675A72D1-C7FB-46FC-B44E-6BAE60FD83EA}" presName="horz1" presStyleCnt="0"/>
      <dgm:spPr/>
    </dgm:pt>
    <dgm:pt modelId="{763939F9-2FF0-464F-AB65-14FDB17FDC63}" type="pres">
      <dgm:prSet presAssocID="{675A72D1-C7FB-46FC-B44E-6BAE60FD83EA}" presName="tx1" presStyleLbl="revTx" presStyleIdx="2" presStyleCnt="4"/>
      <dgm:spPr/>
    </dgm:pt>
    <dgm:pt modelId="{28EA75E2-E3A6-444B-9C0C-15BCF338D51F}" type="pres">
      <dgm:prSet presAssocID="{675A72D1-C7FB-46FC-B44E-6BAE60FD83EA}" presName="vert1" presStyleCnt="0"/>
      <dgm:spPr/>
    </dgm:pt>
    <dgm:pt modelId="{325D4FB9-8939-4CE4-962C-0CFA8A82F83B}" type="pres">
      <dgm:prSet presAssocID="{51B4AC04-4495-4AA7-8115-7DD537030077}" presName="thickLine" presStyleLbl="alignNode1" presStyleIdx="3" presStyleCnt="4"/>
      <dgm:spPr/>
    </dgm:pt>
    <dgm:pt modelId="{99C2F005-379A-4907-B18D-D1312FA75523}" type="pres">
      <dgm:prSet presAssocID="{51B4AC04-4495-4AA7-8115-7DD537030077}" presName="horz1" presStyleCnt="0"/>
      <dgm:spPr/>
    </dgm:pt>
    <dgm:pt modelId="{EF223AED-197A-45CF-BBB8-A889E10D4C74}" type="pres">
      <dgm:prSet presAssocID="{51B4AC04-4495-4AA7-8115-7DD537030077}" presName="tx1" presStyleLbl="revTx" presStyleIdx="3" presStyleCnt="4"/>
      <dgm:spPr/>
    </dgm:pt>
    <dgm:pt modelId="{D88D87B9-6F20-4049-A7E9-1473C8304E56}" type="pres">
      <dgm:prSet presAssocID="{51B4AC04-4495-4AA7-8115-7DD537030077}" presName="vert1" presStyleCnt="0"/>
      <dgm:spPr/>
    </dgm:pt>
  </dgm:ptLst>
  <dgm:cxnLst>
    <dgm:cxn modelId="{FE094C04-D9B5-47BA-BBBF-34FD67EBBE63}" srcId="{26D1C791-D8C7-482D-8BDF-EEDE56309B55}" destId="{675A72D1-C7FB-46FC-B44E-6BAE60FD83EA}" srcOrd="2" destOrd="0" parTransId="{8F35B42E-2450-4890-BE4E-CF69EC1D3DCC}" sibTransId="{F490C341-7415-4E49-BDC0-C81618F075A3}"/>
    <dgm:cxn modelId="{3E56D61B-9EFC-4EA2-B4A6-7FAD3DB98136}" type="presOf" srcId="{A2C76977-68FB-48D0-AB91-921E3597EA31}" destId="{48F8979C-274F-4C67-A12B-451252CE2C5D}" srcOrd="0" destOrd="0" presId="urn:microsoft.com/office/officeart/2008/layout/LinedList"/>
    <dgm:cxn modelId="{C0CFBE1D-F75E-4AD5-980E-286F9C7C4B31}" type="presOf" srcId="{51B4AC04-4495-4AA7-8115-7DD537030077}" destId="{EF223AED-197A-45CF-BBB8-A889E10D4C74}" srcOrd="0" destOrd="0" presId="urn:microsoft.com/office/officeart/2008/layout/LinedList"/>
    <dgm:cxn modelId="{3DAF986C-8498-4728-B86D-F000B230D82A}" srcId="{26D1C791-D8C7-482D-8BDF-EEDE56309B55}" destId="{51B4AC04-4495-4AA7-8115-7DD537030077}" srcOrd="3" destOrd="0" parTransId="{8B61E499-A8FF-41DE-B5AA-B17A2630C4A9}" sibTransId="{783F476A-AE7D-4572-B43E-3062995FDDD5}"/>
    <dgm:cxn modelId="{469B4B59-6122-4AA3-8A96-5B13EC5757EA}" type="presOf" srcId="{15B966DC-5494-4B64-AF58-BD172175F820}" destId="{2473C5E5-89CA-4615-A1E4-E1737A73A077}" srcOrd="0" destOrd="0" presId="urn:microsoft.com/office/officeart/2008/layout/LinedList"/>
    <dgm:cxn modelId="{A173DC7E-4431-450C-9068-39F83AFDD2F7}" type="presOf" srcId="{26D1C791-D8C7-482D-8BDF-EEDE56309B55}" destId="{506A67F6-FE88-427E-ABA1-D7BCEE6756C1}" srcOrd="0" destOrd="0" presId="urn:microsoft.com/office/officeart/2008/layout/LinedList"/>
    <dgm:cxn modelId="{C678CC94-6583-4FFD-992D-2097CB63E7BA}" srcId="{26D1C791-D8C7-482D-8BDF-EEDE56309B55}" destId="{15B966DC-5494-4B64-AF58-BD172175F820}" srcOrd="0" destOrd="0" parTransId="{67C40A67-969F-40A7-9DC6-D9A78F71DDEA}" sibTransId="{3A919103-FEF1-4FCE-8FAB-F371819A7729}"/>
    <dgm:cxn modelId="{7D63EE98-8820-4C1F-B12C-0194CFF0AA97}" srcId="{26D1C791-D8C7-482D-8BDF-EEDE56309B55}" destId="{A2C76977-68FB-48D0-AB91-921E3597EA31}" srcOrd="1" destOrd="0" parTransId="{F5504110-408D-4407-9D44-E4981E8352B0}" sibTransId="{A8AFB046-6AA1-4A45-AF1E-FB277889E41F}"/>
    <dgm:cxn modelId="{AC0747AC-37F6-4BD9-8F79-82E48F82ABED}" type="presOf" srcId="{675A72D1-C7FB-46FC-B44E-6BAE60FD83EA}" destId="{763939F9-2FF0-464F-AB65-14FDB17FDC63}" srcOrd="0" destOrd="0" presId="urn:microsoft.com/office/officeart/2008/layout/LinedList"/>
    <dgm:cxn modelId="{00AC2355-6167-4D36-BC9C-38D659E218A0}" type="presParOf" srcId="{506A67F6-FE88-427E-ABA1-D7BCEE6756C1}" destId="{20D04086-BA30-4F30-AF28-4ABB2F2A93AE}" srcOrd="0" destOrd="0" presId="urn:microsoft.com/office/officeart/2008/layout/LinedList"/>
    <dgm:cxn modelId="{68DC5C2B-088F-4A3B-A0F9-7A2829B460B3}" type="presParOf" srcId="{506A67F6-FE88-427E-ABA1-D7BCEE6756C1}" destId="{3CB6B2CC-255D-4228-90ED-757B55DBA1A3}" srcOrd="1" destOrd="0" presId="urn:microsoft.com/office/officeart/2008/layout/LinedList"/>
    <dgm:cxn modelId="{319FD283-770A-45CE-8FA7-5908761628C2}" type="presParOf" srcId="{3CB6B2CC-255D-4228-90ED-757B55DBA1A3}" destId="{2473C5E5-89CA-4615-A1E4-E1737A73A077}" srcOrd="0" destOrd="0" presId="urn:microsoft.com/office/officeart/2008/layout/LinedList"/>
    <dgm:cxn modelId="{FB30D4F3-143F-4D8D-8178-7F95D32CB369}" type="presParOf" srcId="{3CB6B2CC-255D-4228-90ED-757B55DBA1A3}" destId="{FDE877D8-5F9F-4BFE-85CB-42957151E9A7}" srcOrd="1" destOrd="0" presId="urn:microsoft.com/office/officeart/2008/layout/LinedList"/>
    <dgm:cxn modelId="{ADA807BF-96A8-4F30-B952-CE3693A58F5B}" type="presParOf" srcId="{506A67F6-FE88-427E-ABA1-D7BCEE6756C1}" destId="{2E781FCD-E8EC-4DE5-8F21-E6D8FED94DD9}" srcOrd="2" destOrd="0" presId="urn:microsoft.com/office/officeart/2008/layout/LinedList"/>
    <dgm:cxn modelId="{61F94028-0D71-4CFD-94AD-0974CA201DF6}" type="presParOf" srcId="{506A67F6-FE88-427E-ABA1-D7BCEE6756C1}" destId="{F3D9755F-036C-458F-B7BF-8BA371581D2B}" srcOrd="3" destOrd="0" presId="urn:microsoft.com/office/officeart/2008/layout/LinedList"/>
    <dgm:cxn modelId="{5022CB37-2CB0-4B37-B2C3-935845A6BBC3}" type="presParOf" srcId="{F3D9755F-036C-458F-B7BF-8BA371581D2B}" destId="{48F8979C-274F-4C67-A12B-451252CE2C5D}" srcOrd="0" destOrd="0" presId="urn:microsoft.com/office/officeart/2008/layout/LinedList"/>
    <dgm:cxn modelId="{9AEB55B3-4933-4293-92D9-B47A6B7ECC2C}" type="presParOf" srcId="{F3D9755F-036C-458F-B7BF-8BA371581D2B}" destId="{01CCDC63-CE64-41D4-AF79-D7BFB5786FBA}" srcOrd="1" destOrd="0" presId="urn:microsoft.com/office/officeart/2008/layout/LinedList"/>
    <dgm:cxn modelId="{87C05473-3A2C-4B74-B705-B8BC2711DB0A}" type="presParOf" srcId="{506A67F6-FE88-427E-ABA1-D7BCEE6756C1}" destId="{18F4C7F8-7EB5-4647-84F1-45146AE3A817}" srcOrd="4" destOrd="0" presId="urn:microsoft.com/office/officeart/2008/layout/LinedList"/>
    <dgm:cxn modelId="{9DC34363-9563-4640-BA8E-0A7EB9FE470A}" type="presParOf" srcId="{506A67F6-FE88-427E-ABA1-D7BCEE6756C1}" destId="{F856F952-6A29-43FC-9E82-C8DE113B7F82}" srcOrd="5" destOrd="0" presId="urn:microsoft.com/office/officeart/2008/layout/LinedList"/>
    <dgm:cxn modelId="{26BCC5A9-2F16-4664-AED7-B6D1338E73FB}" type="presParOf" srcId="{F856F952-6A29-43FC-9E82-C8DE113B7F82}" destId="{763939F9-2FF0-464F-AB65-14FDB17FDC63}" srcOrd="0" destOrd="0" presId="urn:microsoft.com/office/officeart/2008/layout/LinedList"/>
    <dgm:cxn modelId="{6EB9264C-3E91-4277-8833-A44007402F7B}" type="presParOf" srcId="{F856F952-6A29-43FC-9E82-C8DE113B7F82}" destId="{28EA75E2-E3A6-444B-9C0C-15BCF338D51F}" srcOrd="1" destOrd="0" presId="urn:microsoft.com/office/officeart/2008/layout/LinedList"/>
    <dgm:cxn modelId="{6A1518A1-352E-4230-B5EF-D6A70FA20063}" type="presParOf" srcId="{506A67F6-FE88-427E-ABA1-D7BCEE6756C1}" destId="{325D4FB9-8939-4CE4-962C-0CFA8A82F83B}" srcOrd="6" destOrd="0" presId="urn:microsoft.com/office/officeart/2008/layout/LinedList"/>
    <dgm:cxn modelId="{EE7ACDE3-C1DE-46B0-9C8B-7718D45C50DC}" type="presParOf" srcId="{506A67F6-FE88-427E-ABA1-D7BCEE6756C1}" destId="{99C2F005-379A-4907-B18D-D1312FA75523}" srcOrd="7" destOrd="0" presId="urn:microsoft.com/office/officeart/2008/layout/LinedList"/>
    <dgm:cxn modelId="{266E1388-3F3F-4811-9ADB-157C98BDBAE0}" type="presParOf" srcId="{99C2F005-379A-4907-B18D-D1312FA75523}" destId="{EF223AED-197A-45CF-BBB8-A889E10D4C74}" srcOrd="0" destOrd="0" presId="urn:microsoft.com/office/officeart/2008/layout/LinedList"/>
    <dgm:cxn modelId="{F9026B5A-8F56-439F-8748-B91463BAA564}" type="presParOf" srcId="{99C2F005-379A-4907-B18D-D1312FA75523}" destId="{D88D87B9-6F20-4049-A7E9-1473C8304E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E097B-52ED-47E2-A827-2447D1E84B6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ED23B41-A48E-4BE5-A2BB-965E02F121F6}">
      <dgm:prSet/>
      <dgm:spPr/>
      <dgm:t>
        <a:bodyPr/>
        <a:lstStyle/>
        <a:p>
          <a:r>
            <a:rPr lang="en-US" b="0" i="0"/>
            <a:t>Wine is an alcoholic beverage made with the fermented juice of grapes.</a:t>
          </a:r>
          <a:endParaRPr lang="en-US"/>
        </a:p>
      </dgm:t>
    </dgm:pt>
    <dgm:pt modelId="{FDBC91AE-E0A4-472E-8679-906EC5208D97}" type="parTrans" cxnId="{746B3DCF-3A19-46BF-A3AF-9F57B9B8D5A3}">
      <dgm:prSet/>
      <dgm:spPr/>
      <dgm:t>
        <a:bodyPr/>
        <a:lstStyle/>
        <a:p>
          <a:endParaRPr lang="en-US"/>
        </a:p>
      </dgm:t>
    </dgm:pt>
    <dgm:pt modelId="{C8B5FF5A-1B68-4496-A439-43EFC96EBFD8}" type="sibTrans" cxnId="{746B3DCF-3A19-46BF-A3AF-9F57B9B8D5A3}">
      <dgm:prSet/>
      <dgm:spPr/>
      <dgm:t>
        <a:bodyPr/>
        <a:lstStyle/>
        <a:p>
          <a:endParaRPr lang="en-US"/>
        </a:p>
      </dgm:t>
    </dgm:pt>
    <dgm:pt modelId="{7F1F7DCB-93DF-473B-9F2C-53E60A6E9846}">
      <dgm:prSet/>
      <dgm:spPr/>
      <dgm:t>
        <a:bodyPr/>
        <a:lstStyle/>
        <a:p>
          <a:r>
            <a:rPr lang="en-US" b="0" i="0"/>
            <a:t>Technically, any fruit is capable of being used for wine (i.e., apples, cranberries, plums, etc.), but if it just says “wine” on the label, then it’s made with grapes.</a:t>
          </a:r>
          <a:endParaRPr lang="en-US"/>
        </a:p>
      </dgm:t>
    </dgm:pt>
    <dgm:pt modelId="{3916788F-1FC8-4D9C-99DB-5D24BBDD5D17}" type="parTrans" cxnId="{46E3EE14-8F49-4F09-A4B1-F740BFB3E458}">
      <dgm:prSet/>
      <dgm:spPr/>
      <dgm:t>
        <a:bodyPr/>
        <a:lstStyle/>
        <a:p>
          <a:endParaRPr lang="en-US"/>
        </a:p>
      </dgm:t>
    </dgm:pt>
    <dgm:pt modelId="{0BD122D3-77B6-4541-AEC5-6789F8525B3B}" type="sibTrans" cxnId="{46E3EE14-8F49-4F09-A4B1-F740BFB3E458}">
      <dgm:prSet/>
      <dgm:spPr/>
      <dgm:t>
        <a:bodyPr/>
        <a:lstStyle/>
        <a:p>
          <a:endParaRPr lang="en-US"/>
        </a:p>
      </dgm:t>
    </dgm:pt>
    <dgm:pt modelId="{18843B8A-56E3-44E1-9B03-D72598B228A5}" type="pres">
      <dgm:prSet presAssocID="{6E9E097B-52ED-47E2-A827-2447D1E84B6C}" presName="linear" presStyleCnt="0">
        <dgm:presLayoutVars>
          <dgm:animLvl val="lvl"/>
          <dgm:resizeHandles val="exact"/>
        </dgm:presLayoutVars>
      </dgm:prSet>
      <dgm:spPr/>
    </dgm:pt>
    <dgm:pt modelId="{771C92AA-C0B1-4887-9AE3-B2A263D31B06}" type="pres">
      <dgm:prSet presAssocID="{6ED23B41-A48E-4BE5-A2BB-965E02F121F6}" presName="parentText" presStyleLbl="node1" presStyleIdx="0" presStyleCnt="2">
        <dgm:presLayoutVars>
          <dgm:chMax val="0"/>
          <dgm:bulletEnabled val="1"/>
        </dgm:presLayoutVars>
      </dgm:prSet>
      <dgm:spPr/>
    </dgm:pt>
    <dgm:pt modelId="{48F00FE1-98B7-421C-9246-168B4C0BEDA4}" type="pres">
      <dgm:prSet presAssocID="{C8B5FF5A-1B68-4496-A439-43EFC96EBFD8}" presName="spacer" presStyleCnt="0"/>
      <dgm:spPr/>
    </dgm:pt>
    <dgm:pt modelId="{58F403DE-5407-4A28-8B12-AC1259CFCA95}" type="pres">
      <dgm:prSet presAssocID="{7F1F7DCB-93DF-473B-9F2C-53E60A6E9846}" presName="parentText" presStyleLbl="node1" presStyleIdx="1" presStyleCnt="2">
        <dgm:presLayoutVars>
          <dgm:chMax val="0"/>
          <dgm:bulletEnabled val="1"/>
        </dgm:presLayoutVars>
      </dgm:prSet>
      <dgm:spPr/>
    </dgm:pt>
  </dgm:ptLst>
  <dgm:cxnLst>
    <dgm:cxn modelId="{46E3EE14-8F49-4F09-A4B1-F740BFB3E458}" srcId="{6E9E097B-52ED-47E2-A827-2447D1E84B6C}" destId="{7F1F7DCB-93DF-473B-9F2C-53E60A6E9846}" srcOrd="1" destOrd="0" parTransId="{3916788F-1FC8-4D9C-99DB-5D24BBDD5D17}" sibTransId="{0BD122D3-77B6-4541-AEC5-6789F8525B3B}"/>
    <dgm:cxn modelId="{AD6A784E-1BBE-49BC-842E-6752E3B741DB}" type="presOf" srcId="{6E9E097B-52ED-47E2-A827-2447D1E84B6C}" destId="{18843B8A-56E3-44E1-9B03-D72598B228A5}" srcOrd="0" destOrd="0" presId="urn:microsoft.com/office/officeart/2005/8/layout/vList2"/>
    <dgm:cxn modelId="{6F1E186F-5D69-4DB6-8875-C5EBFD97248D}" type="presOf" srcId="{7F1F7DCB-93DF-473B-9F2C-53E60A6E9846}" destId="{58F403DE-5407-4A28-8B12-AC1259CFCA95}" srcOrd="0" destOrd="0" presId="urn:microsoft.com/office/officeart/2005/8/layout/vList2"/>
    <dgm:cxn modelId="{13470274-66FA-47F3-A707-D34F25A90750}" type="presOf" srcId="{6ED23B41-A48E-4BE5-A2BB-965E02F121F6}" destId="{771C92AA-C0B1-4887-9AE3-B2A263D31B06}" srcOrd="0" destOrd="0" presId="urn:microsoft.com/office/officeart/2005/8/layout/vList2"/>
    <dgm:cxn modelId="{746B3DCF-3A19-46BF-A3AF-9F57B9B8D5A3}" srcId="{6E9E097B-52ED-47E2-A827-2447D1E84B6C}" destId="{6ED23B41-A48E-4BE5-A2BB-965E02F121F6}" srcOrd="0" destOrd="0" parTransId="{FDBC91AE-E0A4-472E-8679-906EC5208D97}" sibTransId="{C8B5FF5A-1B68-4496-A439-43EFC96EBFD8}"/>
    <dgm:cxn modelId="{DA92EF99-2011-446B-ACDB-9AC1BAFF8EA0}" type="presParOf" srcId="{18843B8A-56E3-44E1-9B03-D72598B228A5}" destId="{771C92AA-C0B1-4887-9AE3-B2A263D31B06}" srcOrd="0" destOrd="0" presId="urn:microsoft.com/office/officeart/2005/8/layout/vList2"/>
    <dgm:cxn modelId="{FB794877-5261-4680-9AD2-44170AC62D66}" type="presParOf" srcId="{18843B8A-56E3-44E1-9B03-D72598B228A5}" destId="{48F00FE1-98B7-421C-9246-168B4C0BEDA4}" srcOrd="1" destOrd="0" presId="urn:microsoft.com/office/officeart/2005/8/layout/vList2"/>
    <dgm:cxn modelId="{F397EAED-C4FC-481B-963E-561CAE8D9AB5}" type="presParOf" srcId="{18843B8A-56E3-44E1-9B03-D72598B228A5}" destId="{58F403DE-5407-4A28-8B12-AC1259CFCA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FFF6-5843-48B4-BA0B-8EDD7CAB8B84}"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D33301C4-84AB-4CE5-A79F-CAA7AFD7DFFD}">
      <dgm:prSet/>
      <dgm:spPr/>
      <dgm:t>
        <a:bodyPr/>
        <a:lstStyle/>
        <a:p>
          <a:pPr>
            <a:defRPr b="1"/>
          </a:pPr>
          <a:r>
            <a:rPr lang="en-US"/>
            <a:t>2004</a:t>
          </a:r>
        </a:p>
      </dgm:t>
    </dgm:pt>
    <dgm:pt modelId="{477A78EE-16AC-4E38-B8A5-246097F303EC}" type="parTrans" cxnId="{8EB5ED49-2C3A-45EF-ADC5-BA0F0172420D}">
      <dgm:prSet/>
      <dgm:spPr/>
      <dgm:t>
        <a:bodyPr/>
        <a:lstStyle/>
        <a:p>
          <a:endParaRPr lang="en-US"/>
        </a:p>
      </dgm:t>
    </dgm:pt>
    <dgm:pt modelId="{C3416B35-0881-47E0-BD11-04AD6BC70ED0}" type="sibTrans" cxnId="{8EB5ED49-2C3A-45EF-ADC5-BA0F0172420D}">
      <dgm:prSet/>
      <dgm:spPr/>
      <dgm:t>
        <a:bodyPr/>
        <a:lstStyle/>
        <a:p>
          <a:endParaRPr lang="en-US"/>
        </a:p>
      </dgm:t>
    </dgm:pt>
    <dgm:pt modelId="{6E321F22-4A4E-490B-935F-4990369F8EC0}">
      <dgm:prSet/>
      <dgm:spPr/>
      <dgm:t>
        <a:bodyPr/>
        <a:lstStyle/>
        <a:p>
          <a:r>
            <a:rPr lang="en-US"/>
            <a:t>construction begins in Mayville,NY</a:t>
          </a:r>
        </a:p>
      </dgm:t>
    </dgm:pt>
    <dgm:pt modelId="{A7FB22E2-9430-4414-9283-918605B65B1B}" type="parTrans" cxnId="{51FDD7E6-FFC7-4F86-980D-A7498C8F01F8}">
      <dgm:prSet/>
      <dgm:spPr/>
      <dgm:t>
        <a:bodyPr/>
        <a:lstStyle/>
        <a:p>
          <a:endParaRPr lang="en-US"/>
        </a:p>
      </dgm:t>
    </dgm:pt>
    <dgm:pt modelId="{7E77B5E8-1482-4C88-BAF6-BE0149E68184}" type="sibTrans" cxnId="{51FDD7E6-FFC7-4F86-980D-A7498C8F01F8}">
      <dgm:prSet/>
      <dgm:spPr/>
      <dgm:t>
        <a:bodyPr/>
        <a:lstStyle/>
        <a:p>
          <a:endParaRPr lang="en-US"/>
        </a:p>
      </dgm:t>
    </dgm:pt>
    <dgm:pt modelId="{ADBF6E24-81D9-48B9-8461-45C320196A48}">
      <dgm:prSet/>
      <dgm:spPr/>
      <dgm:t>
        <a:bodyPr/>
        <a:lstStyle/>
        <a:p>
          <a:pPr>
            <a:defRPr b="1"/>
          </a:pPr>
          <a:r>
            <a:rPr lang="en-US"/>
            <a:t>2006</a:t>
          </a:r>
        </a:p>
      </dgm:t>
    </dgm:pt>
    <dgm:pt modelId="{B0435B82-8F16-41CB-961F-44BF3C659050}" type="parTrans" cxnId="{ABFB2FE6-D92C-4977-8E1C-DB52131C9B57}">
      <dgm:prSet/>
      <dgm:spPr/>
      <dgm:t>
        <a:bodyPr/>
        <a:lstStyle/>
        <a:p>
          <a:endParaRPr lang="en-US"/>
        </a:p>
      </dgm:t>
    </dgm:pt>
    <dgm:pt modelId="{A66FE88B-FFA3-4360-A62E-06F72882954B}" type="sibTrans" cxnId="{ABFB2FE6-D92C-4977-8E1C-DB52131C9B57}">
      <dgm:prSet/>
      <dgm:spPr/>
      <dgm:t>
        <a:bodyPr/>
        <a:lstStyle/>
        <a:p>
          <a:endParaRPr lang="en-US"/>
        </a:p>
      </dgm:t>
    </dgm:pt>
    <dgm:pt modelId="{90B9CB7A-6761-464B-9F82-9CC6B044A22B}">
      <dgm:prSet/>
      <dgm:spPr/>
      <dgm:t>
        <a:bodyPr/>
        <a:lstStyle/>
        <a:p>
          <a:r>
            <a:rPr lang="en-US"/>
            <a:t>MCC opens in Mayville</a:t>
          </a:r>
        </a:p>
      </dgm:t>
    </dgm:pt>
    <dgm:pt modelId="{25F8AFB6-0E3B-459B-A550-B69FE3E5DE76}" type="parTrans" cxnId="{9B673FE8-463F-47CD-88D2-E580FED2D09F}">
      <dgm:prSet/>
      <dgm:spPr/>
      <dgm:t>
        <a:bodyPr/>
        <a:lstStyle/>
        <a:p>
          <a:endParaRPr lang="en-US"/>
        </a:p>
      </dgm:t>
    </dgm:pt>
    <dgm:pt modelId="{74420CE7-F751-4B34-8CFC-781D743C9F13}" type="sibTrans" cxnId="{9B673FE8-463F-47CD-88D2-E580FED2D09F}">
      <dgm:prSet/>
      <dgm:spPr/>
      <dgm:t>
        <a:bodyPr/>
        <a:lstStyle/>
        <a:p>
          <a:endParaRPr lang="en-US"/>
        </a:p>
      </dgm:t>
    </dgm:pt>
    <dgm:pt modelId="{7045F58B-E1FD-4991-8BB0-A7EB61C1196B}">
      <dgm:prSet/>
      <dgm:spPr/>
      <dgm:t>
        <a:bodyPr/>
        <a:lstStyle/>
        <a:p>
          <a:r>
            <a:rPr lang="en-US"/>
            <a:t>producing wines, and the first distilled spirits (grappa, Eaux de Vie, and grape spirit for our fortified wines – port, and sherry styles)</a:t>
          </a:r>
        </a:p>
      </dgm:t>
    </dgm:pt>
    <dgm:pt modelId="{9FD73463-647A-4CF6-9D93-2F9563FE294E}" type="parTrans" cxnId="{53F0D8A9-5F11-489A-9600-35D754A1B9D5}">
      <dgm:prSet/>
      <dgm:spPr/>
      <dgm:t>
        <a:bodyPr/>
        <a:lstStyle/>
        <a:p>
          <a:endParaRPr lang="en-US"/>
        </a:p>
      </dgm:t>
    </dgm:pt>
    <dgm:pt modelId="{12B2FA10-E803-455B-A9D8-D07E96ADC641}" type="sibTrans" cxnId="{53F0D8A9-5F11-489A-9600-35D754A1B9D5}">
      <dgm:prSet/>
      <dgm:spPr/>
      <dgm:t>
        <a:bodyPr/>
        <a:lstStyle/>
        <a:p>
          <a:endParaRPr lang="en-US"/>
        </a:p>
      </dgm:t>
    </dgm:pt>
    <dgm:pt modelId="{BAF941E5-E879-4D0A-BBE0-FA0FA112B973}">
      <dgm:prSet/>
      <dgm:spPr/>
      <dgm:t>
        <a:bodyPr/>
        <a:lstStyle/>
        <a:p>
          <a:pPr>
            <a:defRPr b="1"/>
          </a:pPr>
          <a:r>
            <a:rPr lang="en-US"/>
            <a:t>2011</a:t>
          </a:r>
        </a:p>
      </dgm:t>
    </dgm:pt>
    <dgm:pt modelId="{2D47C26D-8787-43B2-B929-747ED1E504BD}" type="parTrans" cxnId="{65ECB33D-87F3-4343-B7A8-C698FC526475}">
      <dgm:prSet/>
      <dgm:spPr/>
      <dgm:t>
        <a:bodyPr/>
        <a:lstStyle/>
        <a:p>
          <a:endParaRPr lang="en-US"/>
        </a:p>
      </dgm:t>
    </dgm:pt>
    <dgm:pt modelId="{3980CAA3-1CCC-4045-9AAB-EBCC0904F264}" type="sibTrans" cxnId="{65ECB33D-87F3-4343-B7A8-C698FC526475}">
      <dgm:prSet/>
      <dgm:spPr/>
      <dgm:t>
        <a:bodyPr/>
        <a:lstStyle/>
        <a:p>
          <a:endParaRPr lang="en-US"/>
        </a:p>
      </dgm:t>
    </dgm:pt>
    <dgm:pt modelId="{8A4303D0-42ED-4A69-9442-82D24508B022}">
      <dgm:prSet/>
      <dgm:spPr/>
      <dgm:t>
        <a:bodyPr/>
        <a:lstStyle/>
        <a:p>
          <a:r>
            <a:rPr lang="en-US"/>
            <a:t>first whiskey goes into barrel</a:t>
          </a:r>
        </a:p>
      </dgm:t>
    </dgm:pt>
    <dgm:pt modelId="{BC4E5E5D-8C8F-46FF-BCD5-695DAF83F014}" type="parTrans" cxnId="{2E6AC9B8-47E2-4609-9022-94E083CA0E90}">
      <dgm:prSet/>
      <dgm:spPr/>
      <dgm:t>
        <a:bodyPr/>
        <a:lstStyle/>
        <a:p>
          <a:endParaRPr lang="en-US"/>
        </a:p>
      </dgm:t>
    </dgm:pt>
    <dgm:pt modelId="{0CEF79A6-76D7-4D70-BF38-F968EDAB46B1}" type="sibTrans" cxnId="{2E6AC9B8-47E2-4609-9022-94E083CA0E90}">
      <dgm:prSet/>
      <dgm:spPr/>
      <dgm:t>
        <a:bodyPr/>
        <a:lstStyle/>
        <a:p>
          <a:endParaRPr lang="en-US"/>
        </a:p>
      </dgm:t>
    </dgm:pt>
    <dgm:pt modelId="{FBB797C0-C5BC-4D33-BF41-73F7A82E35AE}">
      <dgm:prSet/>
      <dgm:spPr/>
      <dgm:t>
        <a:bodyPr/>
        <a:lstStyle/>
        <a:p>
          <a:pPr>
            <a:defRPr b="1"/>
          </a:pPr>
          <a:r>
            <a:rPr lang="en-US"/>
            <a:t>2013</a:t>
          </a:r>
        </a:p>
      </dgm:t>
    </dgm:pt>
    <dgm:pt modelId="{B481F97C-A0A2-4ED5-AA5F-966C0E7B98C9}" type="parTrans" cxnId="{7161580F-AACF-4CD0-A5F3-40001AD44856}">
      <dgm:prSet/>
      <dgm:spPr/>
      <dgm:t>
        <a:bodyPr/>
        <a:lstStyle/>
        <a:p>
          <a:endParaRPr lang="en-US"/>
        </a:p>
      </dgm:t>
    </dgm:pt>
    <dgm:pt modelId="{2965B770-32A8-4CD8-B2C5-943366D426FE}" type="sibTrans" cxnId="{7161580F-AACF-4CD0-A5F3-40001AD44856}">
      <dgm:prSet/>
      <dgm:spPr/>
      <dgm:t>
        <a:bodyPr/>
        <a:lstStyle/>
        <a:p>
          <a:endParaRPr lang="en-US"/>
        </a:p>
      </dgm:t>
    </dgm:pt>
    <dgm:pt modelId="{826FB7E9-E758-4C84-AD5B-65DD0747526C}">
      <dgm:prSet/>
      <dgm:spPr/>
      <dgm:t>
        <a:bodyPr/>
        <a:lstStyle/>
        <a:p>
          <a:r>
            <a:rPr lang="en-US"/>
            <a:t>Five &amp; 20 spirits launched, and new (current) location opens</a:t>
          </a:r>
        </a:p>
      </dgm:t>
    </dgm:pt>
    <dgm:pt modelId="{8F43B3C8-C2BA-4F31-876D-E554B4B58A80}" type="parTrans" cxnId="{CEFA752C-CA4A-40F7-A0E3-0C957EF4A4D7}">
      <dgm:prSet/>
      <dgm:spPr/>
      <dgm:t>
        <a:bodyPr/>
        <a:lstStyle/>
        <a:p>
          <a:endParaRPr lang="en-US"/>
        </a:p>
      </dgm:t>
    </dgm:pt>
    <dgm:pt modelId="{DE6B0DB8-6EA8-427A-94D3-643D2BDAD0EA}" type="sibTrans" cxnId="{CEFA752C-CA4A-40F7-A0E3-0C957EF4A4D7}">
      <dgm:prSet/>
      <dgm:spPr/>
      <dgm:t>
        <a:bodyPr/>
        <a:lstStyle/>
        <a:p>
          <a:endParaRPr lang="en-US"/>
        </a:p>
      </dgm:t>
    </dgm:pt>
    <dgm:pt modelId="{398F744A-FAA4-412E-B68C-90088FA44331}">
      <dgm:prSet/>
      <dgm:spPr/>
      <dgm:t>
        <a:bodyPr/>
        <a:lstStyle/>
        <a:p>
          <a:pPr>
            <a:defRPr b="1"/>
          </a:pPr>
          <a:r>
            <a:rPr lang="en-US"/>
            <a:t>2015</a:t>
          </a:r>
        </a:p>
      </dgm:t>
    </dgm:pt>
    <dgm:pt modelId="{E562C3D3-D410-43A0-9DE3-8A6296055C98}" type="parTrans" cxnId="{D83EE066-544A-4433-8E68-D785FA297BC1}">
      <dgm:prSet/>
      <dgm:spPr/>
      <dgm:t>
        <a:bodyPr/>
        <a:lstStyle/>
        <a:p>
          <a:endParaRPr lang="en-US"/>
        </a:p>
      </dgm:t>
    </dgm:pt>
    <dgm:pt modelId="{1A2FA9D1-5DF0-416A-A240-9D75DD642C2E}" type="sibTrans" cxnId="{D83EE066-544A-4433-8E68-D785FA297BC1}">
      <dgm:prSet/>
      <dgm:spPr/>
      <dgm:t>
        <a:bodyPr/>
        <a:lstStyle/>
        <a:p>
          <a:endParaRPr lang="en-US"/>
        </a:p>
      </dgm:t>
    </dgm:pt>
    <dgm:pt modelId="{44D7149F-C59D-42BF-B620-6B545D722E42}">
      <dgm:prSet/>
      <dgm:spPr/>
      <dgm:t>
        <a:bodyPr/>
        <a:lstStyle/>
        <a:p>
          <a:r>
            <a:rPr lang="en-US"/>
            <a:t>Five &amp; 20 brewing launched, creating NY state’s first ever combination winery, distillery, and brewery – “The Westfield Wonder”</a:t>
          </a:r>
        </a:p>
      </dgm:t>
    </dgm:pt>
    <dgm:pt modelId="{0B8232BC-74C5-45A9-A98E-308F67985A51}" type="parTrans" cxnId="{E5792EC0-E38D-4534-ADE3-64340F9C3230}">
      <dgm:prSet/>
      <dgm:spPr/>
      <dgm:t>
        <a:bodyPr/>
        <a:lstStyle/>
        <a:p>
          <a:endParaRPr lang="en-US"/>
        </a:p>
      </dgm:t>
    </dgm:pt>
    <dgm:pt modelId="{97C051B8-0B20-4B9C-9CB7-41E1331528CD}" type="sibTrans" cxnId="{E5792EC0-E38D-4534-ADE3-64340F9C3230}">
      <dgm:prSet/>
      <dgm:spPr/>
      <dgm:t>
        <a:bodyPr/>
        <a:lstStyle/>
        <a:p>
          <a:endParaRPr lang="en-US"/>
        </a:p>
      </dgm:t>
    </dgm:pt>
    <dgm:pt modelId="{8F5522D4-3183-4F9E-9179-714177E121BA}" type="pres">
      <dgm:prSet presAssocID="{F46BFFF6-5843-48B4-BA0B-8EDD7CAB8B84}" presName="root" presStyleCnt="0">
        <dgm:presLayoutVars>
          <dgm:chMax/>
          <dgm:chPref/>
          <dgm:animLvl val="lvl"/>
        </dgm:presLayoutVars>
      </dgm:prSet>
      <dgm:spPr/>
    </dgm:pt>
    <dgm:pt modelId="{99E42B10-C24E-48B0-8448-7CD5D505E1F6}" type="pres">
      <dgm:prSet presAssocID="{F46BFFF6-5843-48B4-BA0B-8EDD7CAB8B84}"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53059BAA-A5F2-4B08-BBBE-C7009D416A61}" type="pres">
      <dgm:prSet presAssocID="{F46BFFF6-5843-48B4-BA0B-8EDD7CAB8B84}" presName="nodes" presStyleCnt="0">
        <dgm:presLayoutVars>
          <dgm:chMax/>
          <dgm:chPref/>
          <dgm:animLvl val="lvl"/>
        </dgm:presLayoutVars>
      </dgm:prSet>
      <dgm:spPr/>
    </dgm:pt>
    <dgm:pt modelId="{242E5D97-DB4A-4F9E-B0B1-DE767EF2223F}" type="pres">
      <dgm:prSet presAssocID="{D33301C4-84AB-4CE5-A79F-CAA7AFD7DFFD}" presName="composite" presStyleCnt="0"/>
      <dgm:spPr/>
    </dgm:pt>
    <dgm:pt modelId="{3E15BD82-DC94-4444-B731-3051C90EE076}" type="pres">
      <dgm:prSet presAssocID="{D33301C4-84AB-4CE5-A79F-CAA7AFD7DFFD}"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2EC610B-42F6-45C6-B3DD-D67317C97396}" type="pres">
      <dgm:prSet presAssocID="{D33301C4-84AB-4CE5-A79F-CAA7AFD7DFFD}" presName="DropPinPlaceHolder" presStyleCnt="0"/>
      <dgm:spPr/>
    </dgm:pt>
    <dgm:pt modelId="{2992323A-FAA6-4543-B824-B99A49D6F812}" type="pres">
      <dgm:prSet presAssocID="{D33301C4-84AB-4CE5-A79F-CAA7AFD7DFFD}" presName="DropPin" presStyleLbl="alignNode1" presStyleIdx="0" presStyleCnt="5"/>
      <dgm:spPr/>
    </dgm:pt>
    <dgm:pt modelId="{BED14E0F-3BFA-4C6B-836C-7EE932FD0475}" type="pres">
      <dgm:prSet presAssocID="{D33301C4-84AB-4CE5-A79F-CAA7AFD7DFFD}"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8E608531-A89D-4E66-AD86-A816111A6D46}" type="pres">
      <dgm:prSet presAssocID="{D33301C4-84AB-4CE5-A79F-CAA7AFD7DFFD}" presName="L2TextContainer" presStyleLbl="revTx" presStyleIdx="0" presStyleCnt="10">
        <dgm:presLayoutVars>
          <dgm:bulletEnabled val="1"/>
        </dgm:presLayoutVars>
      </dgm:prSet>
      <dgm:spPr/>
    </dgm:pt>
    <dgm:pt modelId="{D30B8396-2A8F-465A-9F1E-80145978B6FB}" type="pres">
      <dgm:prSet presAssocID="{D33301C4-84AB-4CE5-A79F-CAA7AFD7DFFD}" presName="L1TextContainer" presStyleLbl="revTx" presStyleIdx="1" presStyleCnt="10">
        <dgm:presLayoutVars>
          <dgm:chMax val="1"/>
          <dgm:chPref val="1"/>
          <dgm:bulletEnabled val="1"/>
        </dgm:presLayoutVars>
      </dgm:prSet>
      <dgm:spPr/>
    </dgm:pt>
    <dgm:pt modelId="{305BF820-CC6D-46A3-9BF9-E83AE0EEAA65}" type="pres">
      <dgm:prSet presAssocID="{D33301C4-84AB-4CE5-A79F-CAA7AFD7DFFD}"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3FE92496-C734-4E22-823A-2613794938CF}" type="pres">
      <dgm:prSet presAssocID="{D33301C4-84AB-4CE5-A79F-CAA7AFD7DFFD}" presName="EmptyPlaceHolder" presStyleCnt="0"/>
      <dgm:spPr/>
    </dgm:pt>
    <dgm:pt modelId="{E80588A8-F4F7-44B1-AA1F-E0BDC5D59C23}" type="pres">
      <dgm:prSet presAssocID="{C3416B35-0881-47E0-BD11-04AD6BC70ED0}" presName="spaceBetweenRectangles" presStyleCnt="0"/>
      <dgm:spPr/>
    </dgm:pt>
    <dgm:pt modelId="{8D559E98-2909-493B-9ECA-5D8EA2D7F9A3}" type="pres">
      <dgm:prSet presAssocID="{ADBF6E24-81D9-48B9-8461-45C320196A48}" presName="composite" presStyleCnt="0"/>
      <dgm:spPr/>
    </dgm:pt>
    <dgm:pt modelId="{B07C0B19-A683-4EB4-8229-5B4A80D0F1AB}" type="pres">
      <dgm:prSet presAssocID="{ADBF6E24-81D9-48B9-8461-45C320196A48}" presName="ConnectorPoint" presStyleLbl="lnNode1" presStyleIdx="1" presStyleCnt="5"/>
      <dgm:spPr>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gm:spPr>
    </dgm:pt>
    <dgm:pt modelId="{5732CB79-1F6C-48C3-AC1D-D9F5322EDD61}" type="pres">
      <dgm:prSet presAssocID="{ADBF6E24-81D9-48B9-8461-45C320196A48}" presName="DropPinPlaceHolder" presStyleCnt="0"/>
      <dgm:spPr/>
    </dgm:pt>
    <dgm:pt modelId="{A9DAF69F-26A1-4DD6-AA1D-F2EEC31C3251}" type="pres">
      <dgm:prSet presAssocID="{ADBF6E24-81D9-48B9-8461-45C320196A48}" presName="DropPin" presStyleLbl="alignNode1" presStyleIdx="1" presStyleCnt="5"/>
      <dgm:spPr/>
    </dgm:pt>
    <dgm:pt modelId="{7C5E24F8-484F-4BF3-8024-32644CE72F72}" type="pres">
      <dgm:prSet presAssocID="{ADBF6E24-81D9-48B9-8461-45C320196A48}"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B108889B-8FC9-4DC5-BD14-E02EDF951575}" type="pres">
      <dgm:prSet presAssocID="{ADBF6E24-81D9-48B9-8461-45C320196A48}" presName="L2TextContainer" presStyleLbl="revTx" presStyleIdx="2" presStyleCnt="10">
        <dgm:presLayoutVars>
          <dgm:bulletEnabled val="1"/>
        </dgm:presLayoutVars>
      </dgm:prSet>
      <dgm:spPr/>
    </dgm:pt>
    <dgm:pt modelId="{6C0F2C17-B34A-424A-9AC2-236D639724A4}" type="pres">
      <dgm:prSet presAssocID="{ADBF6E24-81D9-48B9-8461-45C320196A48}" presName="L1TextContainer" presStyleLbl="revTx" presStyleIdx="3" presStyleCnt="10">
        <dgm:presLayoutVars>
          <dgm:chMax val="1"/>
          <dgm:chPref val="1"/>
          <dgm:bulletEnabled val="1"/>
        </dgm:presLayoutVars>
      </dgm:prSet>
      <dgm:spPr/>
    </dgm:pt>
    <dgm:pt modelId="{3D86DD56-34E6-4320-AB16-C4BE7C999993}" type="pres">
      <dgm:prSet presAssocID="{ADBF6E24-81D9-48B9-8461-45C320196A48}" presName="ConnectLine" presStyleLbl="sibTrans1D1" presStyleIdx="1" presStyleCnt="5"/>
      <dgm:spPr>
        <a:noFill/>
        <a:ln w="12700" cap="flat" cmpd="sng" algn="ctr">
          <a:solidFill>
            <a:schemeClr val="accent2">
              <a:hueOff val="-363841"/>
              <a:satOff val="-20982"/>
              <a:lumOff val="2157"/>
              <a:alphaOff val="0"/>
            </a:schemeClr>
          </a:solidFill>
          <a:prstDash val="dash"/>
          <a:miter lim="800000"/>
        </a:ln>
        <a:effectLst/>
      </dgm:spPr>
    </dgm:pt>
    <dgm:pt modelId="{9B63C120-A813-47E6-888D-8C2C16462BA3}" type="pres">
      <dgm:prSet presAssocID="{ADBF6E24-81D9-48B9-8461-45C320196A48}" presName="EmptyPlaceHolder" presStyleCnt="0"/>
      <dgm:spPr/>
    </dgm:pt>
    <dgm:pt modelId="{3DD9DE74-0966-487B-843A-4D3C961394BE}" type="pres">
      <dgm:prSet presAssocID="{A66FE88B-FFA3-4360-A62E-06F72882954B}" presName="spaceBetweenRectangles" presStyleCnt="0"/>
      <dgm:spPr/>
    </dgm:pt>
    <dgm:pt modelId="{6338E46B-8F56-4079-8B30-1897013032EB}" type="pres">
      <dgm:prSet presAssocID="{BAF941E5-E879-4D0A-BBE0-FA0FA112B973}" presName="composite" presStyleCnt="0"/>
      <dgm:spPr/>
    </dgm:pt>
    <dgm:pt modelId="{36FADCA7-AAC7-4B97-81A3-0B6CB8212D1E}" type="pres">
      <dgm:prSet presAssocID="{BAF941E5-E879-4D0A-BBE0-FA0FA112B973}" presName="ConnectorPoint" presStyleLbl="lnNode1" presStyleIdx="2" presStyleCnt="5"/>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FF9F8944-EA2C-47C2-8937-8E20A21DF422}" type="pres">
      <dgm:prSet presAssocID="{BAF941E5-E879-4D0A-BBE0-FA0FA112B973}" presName="DropPinPlaceHolder" presStyleCnt="0"/>
      <dgm:spPr/>
    </dgm:pt>
    <dgm:pt modelId="{6A054164-0725-471C-8007-48C6478C1639}" type="pres">
      <dgm:prSet presAssocID="{BAF941E5-E879-4D0A-BBE0-FA0FA112B973}" presName="DropPin" presStyleLbl="alignNode1" presStyleIdx="2" presStyleCnt="5"/>
      <dgm:spPr/>
    </dgm:pt>
    <dgm:pt modelId="{C7FC1874-B991-4403-9FBB-8DBD3A8BE073}" type="pres">
      <dgm:prSet presAssocID="{BAF941E5-E879-4D0A-BBE0-FA0FA112B973}"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D222CCEB-3518-40FB-B23D-85570C06B433}" type="pres">
      <dgm:prSet presAssocID="{BAF941E5-E879-4D0A-BBE0-FA0FA112B973}" presName="L2TextContainer" presStyleLbl="revTx" presStyleIdx="4" presStyleCnt="10">
        <dgm:presLayoutVars>
          <dgm:bulletEnabled val="1"/>
        </dgm:presLayoutVars>
      </dgm:prSet>
      <dgm:spPr/>
    </dgm:pt>
    <dgm:pt modelId="{D91FB9CC-9EF1-4B0B-82D1-9E57B9B29D4E}" type="pres">
      <dgm:prSet presAssocID="{BAF941E5-E879-4D0A-BBE0-FA0FA112B973}" presName="L1TextContainer" presStyleLbl="revTx" presStyleIdx="5" presStyleCnt="10">
        <dgm:presLayoutVars>
          <dgm:chMax val="1"/>
          <dgm:chPref val="1"/>
          <dgm:bulletEnabled val="1"/>
        </dgm:presLayoutVars>
      </dgm:prSet>
      <dgm:spPr/>
    </dgm:pt>
    <dgm:pt modelId="{AB3C3473-4C7C-49D4-A700-BF78EC7DF860}" type="pres">
      <dgm:prSet presAssocID="{BAF941E5-E879-4D0A-BBE0-FA0FA112B973}" presName="ConnectLine" presStyleLbl="sibTrans1D1" presStyleIdx="2" presStyleCnt="5"/>
      <dgm:spPr>
        <a:noFill/>
        <a:ln w="12700" cap="flat" cmpd="sng" algn="ctr">
          <a:solidFill>
            <a:schemeClr val="accent2">
              <a:hueOff val="-727682"/>
              <a:satOff val="-41964"/>
              <a:lumOff val="4314"/>
              <a:alphaOff val="0"/>
            </a:schemeClr>
          </a:solidFill>
          <a:prstDash val="dash"/>
          <a:miter lim="800000"/>
        </a:ln>
        <a:effectLst/>
      </dgm:spPr>
    </dgm:pt>
    <dgm:pt modelId="{8B55F2EE-4C7B-4AD5-9D02-2C802483DFFE}" type="pres">
      <dgm:prSet presAssocID="{BAF941E5-E879-4D0A-BBE0-FA0FA112B973}" presName="EmptyPlaceHolder" presStyleCnt="0"/>
      <dgm:spPr/>
    </dgm:pt>
    <dgm:pt modelId="{5390FCB8-3C00-473E-BAFF-7ECF6A3108B0}" type="pres">
      <dgm:prSet presAssocID="{3980CAA3-1CCC-4045-9AAB-EBCC0904F264}" presName="spaceBetweenRectangles" presStyleCnt="0"/>
      <dgm:spPr/>
    </dgm:pt>
    <dgm:pt modelId="{BD501053-8BC6-4CFE-AB95-25C42EA64F6F}" type="pres">
      <dgm:prSet presAssocID="{FBB797C0-C5BC-4D33-BF41-73F7A82E35AE}" presName="composite" presStyleCnt="0"/>
      <dgm:spPr/>
    </dgm:pt>
    <dgm:pt modelId="{8F4D1879-4151-42F0-9F87-28C835BADE67}" type="pres">
      <dgm:prSet presAssocID="{FBB797C0-C5BC-4D33-BF41-73F7A82E35AE}" presName="ConnectorPoint" presStyleLbl="lnNode1" presStyleIdx="3" presStyleCnt="5"/>
      <dgm:spPr>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gm:spPr>
    </dgm:pt>
    <dgm:pt modelId="{0BC6089F-ADB6-490C-8030-6A5F355C016D}" type="pres">
      <dgm:prSet presAssocID="{FBB797C0-C5BC-4D33-BF41-73F7A82E35AE}" presName="DropPinPlaceHolder" presStyleCnt="0"/>
      <dgm:spPr/>
    </dgm:pt>
    <dgm:pt modelId="{88B4F5F6-0E11-4649-A098-A6D7F3A0F561}" type="pres">
      <dgm:prSet presAssocID="{FBB797C0-C5BC-4D33-BF41-73F7A82E35AE}" presName="DropPin" presStyleLbl="alignNode1" presStyleIdx="3" presStyleCnt="5"/>
      <dgm:spPr/>
    </dgm:pt>
    <dgm:pt modelId="{973E9594-6ABC-4A1D-B85A-438D487012E9}" type="pres">
      <dgm:prSet presAssocID="{FBB797C0-C5BC-4D33-BF41-73F7A82E35AE}"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86E898CB-12C2-4EEF-A221-5D0251FE5911}" type="pres">
      <dgm:prSet presAssocID="{FBB797C0-C5BC-4D33-BF41-73F7A82E35AE}" presName="L2TextContainer" presStyleLbl="revTx" presStyleIdx="6" presStyleCnt="10">
        <dgm:presLayoutVars>
          <dgm:bulletEnabled val="1"/>
        </dgm:presLayoutVars>
      </dgm:prSet>
      <dgm:spPr/>
    </dgm:pt>
    <dgm:pt modelId="{3A50F78F-96BE-4DD6-A4B6-0BB1A7429153}" type="pres">
      <dgm:prSet presAssocID="{FBB797C0-C5BC-4D33-BF41-73F7A82E35AE}" presName="L1TextContainer" presStyleLbl="revTx" presStyleIdx="7" presStyleCnt="10">
        <dgm:presLayoutVars>
          <dgm:chMax val="1"/>
          <dgm:chPref val="1"/>
          <dgm:bulletEnabled val="1"/>
        </dgm:presLayoutVars>
      </dgm:prSet>
      <dgm:spPr/>
    </dgm:pt>
    <dgm:pt modelId="{44A7C6D1-2E18-4E44-ADF2-BB2B4C3A182F}" type="pres">
      <dgm:prSet presAssocID="{FBB797C0-C5BC-4D33-BF41-73F7A82E35AE}" presName="ConnectLine" presStyleLbl="sibTrans1D1" presStyleIdx="3" presStyleCnt="5"/>
      <dgm:spPr>
        <a:noFill/>
        <a:ln w="12700" cap="flat" cmpd="sng" algn="ctr">
          <a:solidFill>
            <a:schemeClr val="accent2">
              <a:hueOff val="-1091522"/>
              <a:satOff val="-62946"/>
              <a:lumOff val="6471"/>
              <a:alphaOff val="0"/>
            </a:schemeClr>
          </a:solidFill>
          <a:prstDash val="dash"/>
          <a:miter lim="800000"/>
        </a:ln>
        <a:effectLst/>
      </dgm:spPr>
    </dgm:pt>
    <dgm:pt modelId="{37FC259E-9946-472B-AC84-D368A42AF6D8}" type="pres">
      <dgm:prSet presAssocID="{FBB797C0-C5BC-4D33-BF41-73F7A82E35AE}" presName="EmptyPlaceHolder" presStyleCnt="0"/>
      <dgm:spPr/>
    </dgm:pt>
    <dgm:pt modelId="{8C8AF696-4F00-49E6-81C6-29B90C969F99}" type="pres">
      <dgm:prSet presAssocID="{2965B770-32A8-4CD8-B2C5-943366D426FE}" presName="spaceBetweenRectangles" presStyleCnt="0"/>
      <dgm:spPr/>
    </dgm:pt>
    <dgm:pt modelId="{2E06435E-5483-431E-AF21-C28CD5812CEB}" type="pres">
      <dgm:prSet presAssocID="{398F744A-FAA4-412E-B68C-90088FA44331}" presName="composite" presStyleCnt="0"/>
      <dgm:spPr/>
    </dgm:pt>
    <dgm:pt modelId="{0EA31E08-1305-4D1D-B674-D63071CAD662}" type="pres">
      <dgm:prSet presAssocID="{398F744A-FAA4-412E-B68C-90088FA44331}" presName="ConnectorPoint" presStyleLbl="lnNode1" presStyleIdx="4" presStyleCnt="5"/>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5EC5FE18-06F0-4420-8A14-06CDF52BEB80}" type="pres">
      <dgm:prSet presAssocID="{398F744A-FAA4-412E-B68C-90088FA44331}" presName="DropPinPlaceHolder" presStyleCnt="0"/>
      <dgm:spPr/>
    </dgm:pt>
    <dgm:pt modelId="{01F79681-C166-4BA1-88E9-9153C91E8A92}" type="pres">
      <dgm:prSet presAssocID="{398F744A-FAA4-412E-B68C-90088FA44331}" presName="DropPin" presStyleLbl="alignNode1" presStyleIdx="4" presStyleCnt="5"/>
      <dgm:spPr/>
    </dgm:pt>
    <dgm:pt modelId="{323F31EE-426F-42E0-9867-A6C890DD85F6}" type="pres">
      <dgm:prSet presAssocID="{398F744A-FAA4-412E-B68C-90088FA44331}"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9EE01A07-B9CF-423D-BA39-DAEA4BC9DF26}" type="pres">
      <dgm:prSet presAssocID="{398F744A-FAA4-412E-B68C-90088FA44331}" presName="L2TextContainer" presStyleLbl="revTx" presStyleIdx="8" presStyleCnt="10">
        <dgm:presLayoutVars>
          <dgm:bulletEnabled val="1"/>
        </dgm:presLayoutVars>
      </dgm:prSet>
      <dgm:spPr/>
    </dgm:pt>
    <dgm:pt modelId="{58FB9D5C-2316-4AFD-87E8-C571CC37A18F}" type="pres">
      <dgm:prSet presAssocID="{398F744A-FAA4-412E-B68C-90088FA44331}" presName="L1TextContainer" presStyleLbl="revTx" presStyleIdx="9" presStyleCnt="10">
        <dgm:presLayoutVars>
          <dgm:chMax val="1"/>
          <dgm:chPref val="1"/>
          <dgm:bulletEnabled val="1"/>
        </dgm:presLayoutVars>
      </dgm:prSet>
      <dgm:spPr/>
    </dgm:pt>
    <dgm:pt modelId="{E38BADEA-1E9F-4307-B8A2-69C7E46B7D57}" type="pres">
      <dgm:prSet presAssocID="{398F744A-FAA4-412E-B68C-90088FA44331}" presName="ConnectLine" presStyleLbl="sibTrans1D1" presStyleIdx="4" presStyleCnt="5"/>
      <dgm:spPr>
        <a:noFill/>
        <a:ln w="12700" cap="flat" cmpd="sng" algn="ctr">
          <a:solidFill>
            <a:schemeClr val="accent2">
              <a:hueOff val="-1455363"/>
              <a:satOff val="-83928"/>
              <a:lumOff val="8628"/>
              <a:alphaOff val="0"/>
            </a:schemeClr>
          </a:solidFill>
          <a:prstDash val="dash"/>
          <a:miter lim="800000"/>
        </a:ln>
        <a:effectLst/>
      </dgm:spPr>
    </dgm:pt>
    <dgm:pt modelId="{8CC854A2-FA2C-4E88-9747-1A23FA0340DD}" type="pres">
      <dgm:prSet presAssocID="{398F744A-FAA4-412E-B68C-90088FA44331}" presName="EmptyPlaceHolder" presStyleCnt="0"/>
      <dgm:spPr/>
    </dgm:pt>
  </dgm:ptLst>
  <dgm:cxnLst>
    <dgm:cxn modelId="{7161580F-AACF-4CD0-A5F3-40001AD44856}" srcId="{F46BFFF6-5843-48B4-BA0B-8EDD7CAB8B84}" destId="{FBB797C0-C5BC-4D33-BF41-73F7A82E35AE}" srcOrd="3" destOrd="0" parTransId="{B481F97C-A0A2-4ED5-AA5F-966C0E7B98C9}" sibTransId="{2965B770-32A8-4CD8-B2C5-943366D426FE}"/>
    <dgm:cxn modelId="{CEFA752C-CA4A-40F7-A0E3-0C957EF4A4D7}" srcId="{FBB797C0-C5BC-4D33-BF41-73F7A82E35AE}" destId="{826FB7E9-E758-4C84-AD5B-65DD0747526C}" srcOrd="0" destOrd="0" parTransId="{8F43B3C8-C2BA-4F31-876D-E554B4B58A80}" sibTransId="{DE6B0DB8-6EA8-427A-94D3-643D2BDAD0EA}"/>
    <dgm:cxn modelId="{242CC030-3E3D-4930-A50F-F8D33E08D9BE}" type="presOf" srcId="{7045F58B-E1FD-4991-8BB0-A7EB61C1196B}" destId="{B108889B-8FC9-4DC5-BD14-E02EDF951575}" srcOrd="0" destOrd="1" presId="urn:microsoft.com/office/officeart/2017/3/layout/DropPinTimeline"/>
    <dgm:cxn modelId="{6B5E3739-AD4B-4262-AD45-C34A50517B99}" type="presOf" srcId="{44D7149F-C59D-42BF-B620-6B545D722E42}" destId="{9EE01A07-B9CF-423D-BA39-DAEA4BC9DF26}" srcOrd="0" destOrd="0" presId="urn:microsoft.com/office/officeart/2017/3/layout/DropPinTimeline"/>
    <dgm:cxn modelId="{65ECB33D-87F3-4343-B7A8-C698FC526475}" srcId="{F46BFFF6-5843-48B4-BA0B-8EDD7CAB8B84}" destId="{BAF941E5-E879-4D0A-BBE0-FA0FA112B973}" srcOrd="2" destOrd="0" parTransId="{2D47C26D-8787-43B2-B929-747ED1E504BD}" sibTransId="{3980CAA3-1CCC-4045-9AAB-EBCC0904F264}"/>
    <dgm:cxn modelId="{7FF21D45-D6E8-486C-B196-1671E3B350C8}" type="presOf" srcId="{6E321F22-4A4E-490B-935F-4990369F8EC0}" destId="{8E608531-A89D-4E66-AD86-A816111A6D46}" srcOrd="0" destOrd="0" presId="urn:microsoft.com/office/officeart/2017/3/layout/DropPinTimeline"/>
    <dgm:cxn modelId="{D83EE066-544A-4433-8E68-D785FA297BC1}" srcId="{F46BFFF6-5843-48B4-BA0B-8EDD7CAB8B84}" destId="{398F744A-FAA4-412E-B68C-90088FA44331}" srcOrd="4" destOrd="0" parTransId="{E562C3D3-D410-43A0-9DE3-8A6296055C98}" sibTransId="{1A2FA9D1-5DF0-416A-A240-9D75DD642C2E}"/>
    <dgm:cxn modelId="{8EB5ED49-2C3A-45EF-ADC5-BA0F0172420D}" srcId="{F46BFFF6-5843-48B4-BA0B-8EDD7CAB8B84}" destId="{D33301C4-84AB-4CE5-A79F-CAA7AFD7DFFD}" srcOrd="0" destOrd="0" parTransId="{477A78EE-16AC-4E38-B8A5-246097F303EC}" sibTransId="{C3416B35-0881-47E0-BD11-04AD6BC70ED0}"/>
    <dgm:cxn modelId="{9220774E-D563-4C44-A146-4B7D555934E6}" type="presOf" srcId="{ADBF6E24-81D9-48B9-8461-45C320196A48}" destId="{6C0F2C17-B34A-424A-9AC2-236D639724A4}" srcOrd="0" destOrd="0" presId="urn:microsoft.com/office/officeart/2017/3/layout/DropPinTimeline"/>
    <dgm:cxn modelId="{ECE94D84-BB3F-40F9-AC57-D37C1426F198}" type="presOf" srcId="{398F744A-FAA4-412E-B68C-90088FA44331}" destId="{58FB9D5C-2316-4AFD-87E8-C571CC37A18F}" srcOrd="0" destOrd="0" presId="urn:microsoft.com/office/officeart/2017/3/layout/DropPinTimeline"/>
    <dgm:cxn modelId="{53F0D8A9-5F11-489A-9600-35D754A1B9D5}" srcId="{90B9CB7A-6761-464B-9F82-9CC6B044A22B}" destId="{7045F58B-E1FD-4991-8BB0-A7EB61C1196B}" srcOrd="0" destOrd="0" parTransId="{9FD73463-647A-4CF6-9D93-2F9563FE294E}" sibTransId="{12B2FA10-E803-455B-A9D8-D07E96ADC641}"/>
    <dgm:cxn modelId="{825888AA-7D3D-4D87-AEB9-0EC7887C1CE6}" type="presOf" srcId="{FBB797C0-C5BC-4D33-BF41-73F7A82E35AE}" destId="{3A50F78F-96BE-4DD6-A4B6-0BB1A7429153}" srcOrd="0" destOrd="0" presId="urn:microsoft.com/office/officeart/2017/3/layout/DropPinTimeline"/>
    <dgm:cxn modelId="{408945B0-5EF4-4055-8F2E-A83E0B1BBBB4}" type="presOf" srcId="{826FB7E9-E758-4C84-AD5B-65DD0747526C}" destId="{86E898CB-12C2-4EEF-A221-5D0251FE5911}" srcOrd="0" destOrd="0" presId="urn:microsoft.com/office/officeart/2017/3/layout/DropPinTimeline"/>
    <dgm:cxn modelId="{2E6AC9B8-47E2-4609-9022-94E083CA0E90}" srcId="{BAF941E5-E879-4D0A-BBE0-FA0FA112B973}" destId="{8A4303D0-42ED-4A69-9442-82D24508B022}" srcOrd="0" destOrd="0" parTransId="{BC4E5E5D-8C8F-46FF-BCD5-695DAF83F014}" sibTransId="{0CEF79A6-76D7-4D70-BF38-F968EDAB46B1}"/>
    <dgm:cxn modelId="{A31B4FBC-C60A-4C64-877B-13665133C1D4}" type="presOf" srcId="{8A4303D0-42ED-4A69-9442-82D24508B022}" destId="{D222CCEB-3518-40FB-B23D-85570C06B433}" srcOrd="0" destOrd="0" presId="urn:microsoft.com/office/officeart/2017/3/layout/DropPinTimeline"/>
    <dgm:cxn modelId="{3F4649BD-F890-455A-AE31-25241F7A915F}" type="presOf" srcId="{F46BFFF6-5843-48B4-BA0B-8EDD7CAB8B84}" destId="{8F5522D4-3183-4F9E-9179-714177E121BA}" srcOrd="0" destOrd="0" presId="urn:microsoft.com/office/officeart/2017/3/layout/DropPinTimeline"/>
    <dgm:cxn modelId="{E5792EC0-E38D-4534-ADE3-64340F9C3230}" srcId="{398F744A-FAA4-412E-B68C-90088FA44331}" destId="{44D7149F-C59D-42BF-B620-6B545D722E42}" srcOrd="0" destOrd="0" parTransId="{0B8232BC-74C5-45A9-A98E-308F67985A51}" sibTransId="{97C051B8-0B20-4B9C-9CB7-41E1331528CD}"/>
    <dgm:cxn modelId="{1E57CDC3-8A20-4DEC-A6C5-BEE49A118782}" type="presOf" srcId="{D33301C4-84AB-4CE5-A79F-CAA7AFD7DFFD}" destId="{D30B8396-2A8F-465A-9F1E-80145978B6FB}" srcOrd="0" destOrd="0" presId="urn:microsoft.com/office/officeart/2017/3/layout/DropPinTimeline"/>
    <dgm:cxn modelId="{50F28DE2-9422-4B41-BD69-C9F80C07D157}" type="presOf" srcId="{90B9CB7A-6761-464B-9F82-9CC6B044A22B}" destId="{B108889B-8FC9-4DC5-BD14-E02EDF951575}" srcOrd="0" destOrd="0" presId="urn:microsoft.com/office/officeart/2017/3/layout/DropPinTimeline"/>
    <dgm:cxn modelId="{ABFB2FE6-D92C-4977-8E1C-DB52131C9B57}" srcId="{F46BFFF6-5843-48B4-BA0B-8EDD7CAB8B84}" destId="{ADBF6E24-81D9-48B9-8461-45C320196A48}" srcOrd="1" destOrd="0" parTransId="{B0435B82-8F16-41CB-961F-44BF3C659050}" sibTransId="{A66FE88B-FFA3-4360-A62E-06F72882954B}"/>
    <dgm:cxn modelId="{51FDD7E6-FFC7-4F86-980D-A7498C8F01F8}" srcId="{D33301C4-84AB-4CE5-A79F-CAA7AFD7DFFD}" destId="{6E321F22-4A4E-490B-935F-4990369F8EC0}" srcOrd="0" destOrd="0" parTransId="{A7FB22E2-9430-4414-9283-918605B65B1B}" sibTransId="{7E77B5E8-1482-4C88-BAF6-BE0149E68184}"/>
    <dgm:cxn modelId="{9B673FE8-463F-47CD-88D2-E580FED2D09F}" srcId="{ADBF6E24-81D9-48B9-8461-45C320196A48}" destId="{90B9CB7A-6761-464B-9F82-9CC6B044A22B}" srcOrd="0" destOrd="0" parTransId="{25F8AFB6-0E3B-459B-A550-B69FE3E5DE76}" sibTransId="{74420CE7-F751-4B34-8CFC-781D743C9F13}"/>
    <dgm:cxn modelId="{82ABAFF4-CB4A-4C6A-8B38-9EFDEF4D6834}" type="presOf" srcId="{BAF941E5-E879-4D0A-BBE0-FA0FA112B973}" destId="{D91FB9CC-9EF1-4B0B-82D1-9E57B9B29D4E}" srcOrd="0" destOrd="0" presId="urn:microsoft.com/office/officeart/2017/3/layout/DropPinTimeline"/>
    <dgm:cxn modelId="{515AF285-3224-453D-ACA0-45C83EFD6EDF}" type="presParOf" srcId="{8F5522D4-3183-4F9E-9179-714177E121BA}" destId="{99E42B10-C24E-48B0-8448-7CD5D505E1F6}" srcOrd="0" destOrd="0" presId="urn:microsoft.com/office/officeart/2017/3/layout/DropPinTimeline"/>
    <dgm:cxn modelId="{5E7039F6-4764-45F8-A6A2-696D8F3353FC}" type="presParOf" srcId="{8F5522D4-3183-4F9E-9179-714177E121BA}" destId="{53059BAA-A5F2-4B08-BBBE-C7009D416A61}" srcOrd="1" destOrd="0" presId="urn:microsoft.com/office/officeart/2017/3/layout/DropPinTimeline"/>
    <dgm:cxn modelId="{7329C9A4-E5B0-4D27-BBB4-6ED451DB32F4}" type="presParOf" srcId="{53059BAA-A5F2-4B08-BBBE-C7009D416A61}" destId="{242E5D97-DB4A-4F9E-B0B1-DE767EF2223F}" srcOrd="0" destOrd="0" presId="urn:microsoft.com/office/officeart/2017/3/layout/DropPinTimeline"/>
    <dgm:cxn modelId="{5BEF09D2-93B2-47D5-B461-D89D2EE59491}" type="presParOf" srcId="{242E5D97-DB4A-4F9E-B0B1-DE767EF2223F}" destId="{3E15BD82-DC94-4444-B731-3051C90EE076}" srcOrd="0" destOrd="0" presId="urn:microsoft.com/office/officeart/2017/3/layout/DropPinTimeline"/>
    <dgm:cxn modelId="{27A2B33A-A459-41A9-85B4-6496F51F396F}" type="presParOf" srcId="{242E5D97-DB4A-4F9E-B0B1-DE767EF2223F}" destId="{32EC610B-42F6-45C6-B3DD-D67317C97396}" srcOrd="1" destOrd="0" presId="urn:microsoft.com/office/officeart/2017/3/layout/DropPinTimeline"/>
    <dgm:cxn modelId="{ABF8D654-3E39-4423-81C4-D900E612B1C1}" type="presParOf" srcId="{32EC610B-42F6-45C6-B3DD-D67317C97396}" destId="{2992323A-FAA6-4543-B824-B99A49D6F812}" srcOrd="0" destOrd="0" presId="urn:microsoft.com/office/officeart/2017/3/layout/DropPinTimeline"/>
    <dgm:cxn modelId="{1DB7BC1F-2C0D-49D5-8EEA-1B801E9B9C7A}" type="presParOf" srcId="{32EC610B-42F6-45C6-B3DD-D67317C97396}" destId="{BED14E0F-3BFA-4C6B-836C-7EE932FD0475}" srcOrd="1" destOrd="0" presId="urn:microsoft.com/office/officeart/2017/3/layout/DropPinTimeline"/>
    <dgm:cxn modelId="{911C4243-ECE2-4C34-BE2E-487332CF1AAF}" type="presParOf" srcId="{242E5D97-DB4A-4F9E-B0B1-DE767EF2223F}" destId="{8E608531-A89D-4E66-AD86-A816111A6D46}" srcOrd="2" destOrd="0" presId="urn:microsoft.com/office/officeart/2017/3/layout/DropPinTimeline"/>
    <dgm:cxn modelId="{BAE551BF-CEBD-4B12-80CA-FDDCFD902528}" type="presParOf" srcId="{242E5D97-DB4A-4F9E-B0B1-DE767EF2223F}" destId="{D30B8396-2A8F-465A-9F1E-80145978B6FB}" srcOrd="3" destOrd="0" presId="urn:microsoft.com/office/officeart/2017/3/layout/DropPinTimeline"/>
    <dgm:cxn modelId="{7C8432BA-8B4C-44C1-842A-ACCBA0B4E4B4}" type="presParOf" srcId="{242E5D97-DB4A-4F9E-B0B1-DE767EF2223F}" destId="{305BF820-CC6D-46A3-9BF9-E83AE0EEAA65}" srcOrd="4" destOrd="0" presId="urn:microsoft.com/office/officeart/2017/3/layout/DropPinTimeline"/>
    <dgm:cxn modelId="{0C3AC73F-ED2D-4106-9B84-1AF5871EA7BA}" type="presParOf" srcId="{242E5D97-DB4A-4F9E-B0B1-DE767EF2223F}" destId="{3FE92496-C734-4E22-823A-2613794938CF}" srcOrd="5" destOrd="0" presId="urn:microsoft.com/office/officeart/2017/3/layout/DropPinTimeline"/>
    <dgm:cxn modelId="{2544CB50-92CB-44F1-9C7C-7389C9DCE1C2}" type="presParOf" srcId="{53059BAA-A5F2-4B08-BBBE-C7009D416A61}" destId="{E80588A8-F4F7-44B1-AA1F-E0BDC5D59C23}" srcOrd="1" destOrd="0" presId="urn:microsoft.com/office/officeart/2017/3/layout/DropPinTimeline"/>
    <dgm:cxn modelId="{E20E80AB-EA8A-4A30-BD92-DEF46B2F90F2}" type="presParOf" srcId="{53059BAA-A5F2-4B08-BBBE-C7009D416A61}" destId="{8D559E98-2909-493B-9ECA-5D8EA2D7F9A3}" srcOrd="2" destOrd="0" presId="urn:microsoft.com/office/officeart/2017/3/layout/DropPinTimeline"/>
    <dgm:cxn modelId="{146B31DD-2DCF-47AA-9495-C091157D3E8C}" type="presParOf" srcId="{8D559E98-2909-493B-9ECA-5D8EA2D7F9A3}" destId="{B07C0B19-A683-4EB4-8229-5B4A80D0F1AB}" srcOrd="0" destOrd="0" presId="urn:microsoft.com/office/officeart/2017/3/layout/DropPinTimeline"/>
    <dgm:cxn modelId="{5EC9ED0B-CE5F-4374-BE1D-BEA5E4CAF615}" type="presParOf" srcId="{8D559E98-2909-493B-9ECA-5D8EA2D7F9A3}" destId="{5732CB79-1F6C-48C3-AC1D-D9F5322EDD61}" srcOrd="1" destOrd="0" presId="urn:microsoft.com/office/officeart/2017/3/layout/DropPinTimeline"/>
    <dgm:cxn modelId="{2CC5475F-6CAC-4D9D-A807-40856FD6425D}" type="presParOf" srcId="{5732CB79-1F6C-48C3-AC1D-D9F5322EDD61}" destId="{A9DAF69F-26A1-4DD6-AA1D-F2EEC31C3251}" srcOrd="0" destOrd="0" presId="urn:microsoft.com/office/officeart/2017/3/layout/DropPinTimeline"/>
    <dgm:cxn modelId="{85E06828-3B06-411C-A011-C388EF48BAA7}" type="presParOf" srcId="{5732CB79-1F6C-48C3-AC1D-D9F5322EDD61}" destId="{7C5E24F8-484F-4BF3-8024-32644CE72F72}" srcOrd="1" destOrd="0" presId="urn:microsoft.com/office/officeart/2017/3/layout/DropPinTimeline"/>
    <dgm:cxn modelId="{829CBAF0-BC49-4A31-8888-FF6E576C87BE}" type="presParOf" srcId="{8D559E98-2909-493B-9ECA-5D8EA2D7F9A3}" destId="{B108889B-8FC9-4DC5-BD14-E02EDF951575}" srcOrd="2" destOrd="0" presId="urn:microsoft.com/office/officeart/2017/3/layout/DropPinTimeline"/>
    <dgm:cxn modelId="{B8E88BC6-CE25-483E-886E-5B292F1E3ADE}" type="presParOf" srcId="{8D559E98-2909-493B-9ECA-5D8EA2D7F9A3}" destId="{6C0F2C17-B34A-424A-9AC2-236D639724A4}" srcOrd="3" destOrd="0" presId="urn:microsoft.com/office/officeart/2017/3/layout/DropPinTimeline"/>
    <dgm:cxn modelId="{B629FCE2-9449-41C5-9C7F-DB949A726FF4}" type="presParOf" srcId="{8D559E98-2909-493B-9ECA-5D8EA2D7F9A3}" destId="{3D86DD56-34E6-4320-AB16-C4BE7C999993}" srcOrd="4" destOrd="0" presId="urn:microsoft.com/office/officeart/2017/3/layout/DropPinTimeline"/>
    <dgm:cxn modelId="{C8116DDC-D9DF-4A01-BFFB-6C267AA46FFD}" type="presParOf" srcId="{8D559E98-2909-493B-9ECA-5D8EA2D7F9A3}" destId="{9B63C120-A813-47E6-888D-8C2C16462BA3}" srcOrd="5" destOrd="0" presId="urn:microsoft.com/office/officeart/2017/3/layout/DropPinTimeline"/>
    <dgm:cxn modelId="{3BFCFBC4-EE9A-4605-9A5A-EB18CA900E6D}" type="presParOf" srcId="{53059BAA-A5F2-4B08-BBBE-C7009D416A61}" destId="{3DD9DE74-0966-487B-843A-4D3C961394BE}" srcOrd="3" destOrd="0" presId="urn:microsoft.com/office/officeart/2017/3/layout/DropPinTimeline"/>
    <dgm:cxn modelId="{0E71B494-5C3D-4EF1-A966-946748CE1DF1}" type="presParOf" srcId="{53059BAA-A5F2-4B08-BBBE-C7009D416A61}" destId="{6338E46B-8F56-4079-8B30-1897013032EB}" srcOrd="4" destOrd="0" presId="urn:microsoft.com/office/officeart/2017/3/layout/DropPinTimeline"/>
    <dgm:cxn modelId="{465E9E9C-CB0F-4451-9735-D30E03ACFDD2}" type="presParOf" srcId="{6338E46B-8F56-4079-8B30-1897013032EB}" destId="{36FADCA7-AAC7-4B97-81A3-0B6CB8212D1E}" srcOrd="0" destOrd="0" presId="urn:microsoft.com/office/officeart/2017/3/layout/DropPinTimeline"/>
    <dgm:cxn modelId="{A16596EF-3B76-4019-8F74-820527E2BB81}" type="presParOf" srcId="{6338E46B-8F56-4079-8B30-1897013032EB}" destId="{FF9F8944-EA2C-47C2-8937-8E20A21DF422}" srcOrd="1" destOrd="0" presId="urn:microsoft.com/office/officeart/2017/3/layout/DropPinTimeline"/>
    <dgm:cxn modelId="{87171542-37C5-47B3-91A9-1E1DE509D0A4}" type="presParOf" srcId="{FF9F8944-EA2C-47C2-8937-8E20A21DF422}" destId="{6A054164-0725-471C-8007-48C6478C1639}" srcOrd="0" destOrd="0" presId="urn:microsoft.com/office/officeart/2017/3/layout/DropPinTimeline"/>
    <dgm:cxn modelId="{017CFEBA-B052-4EB3-B531-93BAA43339BB}" type="presParOf" srcId="{FF9F8944-EA2C-47C2-8937-8E20A21DF422}" destId="{C7FC1874-B991-4403-9FBB-8DBD3A8BE073}" srcOrd="1" destOrd="0" presId="urn:microsoft.com/office/officeart/2017/3/layout/DropPinTimeline"/>
    <dgm:cxn modelId="{B690087A-B983-406C-ABD2-6573DAAD9D78}" type="presParOf" srcId="{6338E46B-8F56-4079-8B30-1897013032EB}" destId="{D222CCEB-3518-40FB-B23D-85570C06B433}" srcOrd="2" destOrd="0" presId="urn:microsoft.com/office/officeart/2017/3/layout/DropPinTimeline"/>
    <dgm:cxn modelId="{6A00E27D-A4FA-4F00-BFE9-D97785A29BE0}" type="presParOf" srcId="{6338E46B-8F56-4079-8B30-1897013032EB}" destId="{D91FB9CC-9EF1-4B0B-82D1-9E57B9B29D4E}" srcOrd="3" destOrd="0" presId="urn:microsoft.com/office/officeart/2017/3/layout/DropPinTimeline"/>
    <dgm:cxn modelId="{B8221A5A-0EB7-4C12-B7D7-624E4D8CEE21}" type="presParOf" srcId="{6338E46B-8F56-4079-8B30-1897013032EB}" destId="{AB3C3473-4C7C-49D4-A700-BF78EC7DF860}" srcOrd="4" destOrd="0" presId="urn:microsoft.com/office/officeart/2017/3/layout/DropPinTimeline"/>
    <dgm:cxn modelId="{AEA3A84D-07E3-48F7-92B6-13D91DBE696C}" type="presParOf" srcId="{6338E46B-8F56-4079-8B30-1897013032EB}" destId="{8B55F2EE-4C7B-4AD5-9D02-2C802483DFFE}" srcOrd="5" destOrd="0" presId="urn:microsoft.com/office/officeart/2017/3/layout/DropPinTimeline"/>
    <dgm:cxn modelId="{FBE9A8E0-6D69-4346-BD90-E1E52F05E9FB}" type="presParOf" srcId="{53059BAA-A5F2-4B08-BBBE-C7009D416A61}" destId="{5390FCB8-3C00-473E-BAFF-7ECF6A3108B0}" srcOrd="5" destOrd="0" presId="urn:microsoft.com/office/officeart/2017/3/layout/DropPinTimeline"/>
    <dgm:cxn modelId="{D2282B04-093B-4389-9A8D-FC967D71309E}" type="presParOf" srcId="{53059BAA-A5F2-4B08-BBBE-C7009D416A61}" destId="{BD501053-8BC6-4CFE-AB95-25C42EA64F6F}" srcOrd="6" destOrd="0" presId="urn:microsoft.com/office/officeart/2017/3/layout/DropPinTimeline"/>
    <dgm:cxn modelId="{C428D40A-347F-40F7-A300-DF903B1C14C3}" type="presParOf" srcId="{BD501053-8BC6-4CFE-AB95-25C42EA64F6F}" destId="{8F4D1879-4151-42F0-9F87-28C835BADE67}" srcOrd="0" destOrd="0" presId="urn:microsoft.com/office/officeart/2017/3/layout/DropPinTimeline"/>
    <dgm:cxn modelId="{A638A244-C2C7-4B77-99BB-3E15075CEB3A}" type="presParOf" srcId="{BD501053-8BC6-4CFE-AB95-25C42EA64F6F}" destId="{0BC6089F-ADB6-490C-8030-6A5F355C016D}" srcOrd="1" destOrd="0" presId="urn:microsoft.com/office/officeart/2017/3/layout/DropPinTimeline"/>
    <dgm:cxn modelId="{321D005D-5D99-4639-A3DD-70DE4C6D12D9}" type="presParOf" srcId="{0BC6089F-ADB6-490C-8030-6A5F355C016D}" destId="{88B4F5F6-0E11-4649-A098-A6D7F3A0F561}" srcOrd="0" destOrd="0" presId="urn:microsoft.com/office/officeart/2017/3/layout/DropPinTimeline"/>
    <dgm:cxn modelId="{C22396F5-2088-4455-9B41-CAECBD3ABC46}" type="presParOf" srcId="{0BC6089F-ADB6-490C-8030-6A5F355C016D}" destId="{973E9594-6ABC-4A1D-B85A-438D487012E9}" srcOrd="1" destOrd="0" presId="urn:microsoft.com/office/officeart/2017/3/layout/DropPinTimeline"/>
    <dgm:cxn modelId="{7E150BD2-9DDE-49A1-A8AF-0DB41CD1010E}" type="presParOf" srcId="{BD501053-8BC6-4CFE-AB95-25C42EA64F6F}" destId="{86E898CB-12C2-4EEF-A221-5D0251FE5911}" srcOrd="2" destOrd="0" presId="urn:microsoft.com/office/officeart/2017/3/layout/DropPinTimeline"/>
    <dgm:cxn modelId="{1B3B9FDA-4B7E-46AD-A96A-606E799FE47F}" type="presParOf" srcId="{BD501053-8BC6-4CFE-AB95-25C42EA64F6F}" destId="{3A50F78F-96BE-4DD6-A4B6-0BB1A7429153}" srcOrd="3" destOrd="0" presId="urn:microsoft.com/office/officeart/2017/3/layout/DropPinTimeline"/>
    <dgm:cxn modelId="{DA6072D8-84DA-4C31-8B32-8D2266178DB9}" type="presParOf" srcId="{BD501053-8BC6-4CFE-AB95-25C42EA64F6F}" destId="{44A7C6D1-2E18-4E44-ADF2-BB2B4C3A182F}" srcOrd="4" destOrd="0" presId="urn:microsoft.com/office/officeart/2017/3/layout/DropPinTimeline"/>
    <dgm:cxn modelId="{B48366C6-13D4-4930-88A8-D2C12F8A9B95}" type="presParOf" srcId="{BD501053-8BC6-4CFE-AB95-25C42EA64F6F}" destId="{37FC259E-9946-472B-AC84-D368A42AF6D8}" srcOrd="5" destOrd="0" presId="urn:microsoft.com/office/officeart/2017/3/layout/DropPinTimeline"/>
    <dgm:cxn modelId="{B852D589-1096-4DEF-AB3C-36F04324669A}" type="presParOf" srcId="{53059BAA-A5F2-4B08-BBBE-C7009D416A61}" destId="{8C8AF696-4F00-49E6-81C6-29B90C969F99}" srcOrd="7" destOrd="0" presId="urn:microsoft.com/office/officeart/2017/3/layout/DropPinTimeline"/>
    <dgm:cxn modelId="{15C8EE5C-FCA3-448A-B774-F2BF3821C3BC}" type="presParOf" srcId="{53059BAA-A5F2-4B08-BBBE-C7009D416A61}" destId="{2E06435E-5483-431E-AF21-C28CD5812CEB}" srcOrd="8" destOrd="0" presId="urn:microsoft.com/office/officeart/2017/3/layout/DropPinTimeline"/>
    <dgm:cxn modelId="{CDE34CC2-B730-4A37-9729-55FF7DAF9E18}" type="presParOf" srcId="{2E06435E-5483-431E-AF21-C28CD5812CEB}" destId="{0EA31E08-1305-4D1D-B674-D63071CAD662}" srcOrd="0" destOrd="0" presId="urn:microsoft.com/office/officeart/2017/3/layout/DropPinTimeline"/>
    <dgm:cxn modelId="{94E62E5B-F586-49D8-881C-1A7BE0EEC3AF}" type="presParOf" srcId="{2E06435E-5483-431E-AF21-C28CD5812CEB}" destId="{5EC5FE18-06F0-4420-8A14-06CDF52BEB80}" srcOrd="1" destOrd="0" presId="urn:microsoft.com/office/officeart/2017/3/layout/DropPinTimeline"/>
    <dgm:cxn modelId="{16C70421-F2C4-4D38-AFB8-E8C3F87BFEF8}" type="presParOf" srcId="{5EC5FE18-06F0-4420-8A14-06CDF52BEB80}" destId="{01F79681-C166-4BA1-88E9-9153C91E8A92}" srcOrd="0" destOrd="0" presId="urn:microsoft.com/office/officeart/2017/3/layout/DropPinTimeline"/>
    <dgm:cxn modelId="{5F42D9E7-BB8B-4887-8D85-82B6FEC410D4}" type="presParOf" srcId="{5EC5FE18-06F0-4420-8A14-06CDF52BEB80}" destId="{323F31EE-426F-42E0-9867-A6C890DD85F6}" srcOrd="1" destOrd="0" presId="urn:microsoft.com/office/officeart/2017/3/layout/DropPinTimeline"/>
    <dgm:cxn modelId="{D3A07108-86A7-4CB5-BF43-16D57BEE44B6}" type="presParOf" srcId="{2E06435E-5483-431E-AF21-C28CD5812CEB}" destId="{9EE01A07-B9CF-423D-BA39-DAEA4BC9DF26}" srcOrd="2" destOrd="0" presId="urn:microsoft.com/office/officeart/2017/3/layout/DropPinTimeline"/>
    <dgm:cxn modelId="{D7C8FEE9-B842-4797-A9E3-6F705CAEA492}" type="presParOf" srcId="{2E06435E-5483-431E-AF21-C28CD5812CEB}" destId="{58FB9D5C-2316-4AFD-87E8-C571CC37A18F}" srcOrd="3" destOrd="0" presId="urn:microsoft.com/office/officeart/2017/3/layout/DropPinTimeline"/>
    <dgm:cxn modelId="{F43D5E9E-7D89-4CAE-8389-D2D09C88850C}" type="presParOf" srcId="{2E06435E-5483-431E-AF21-C28CD5812CEB}" destId="{E38BADEA-1E9F-4307-B8A2-69C7E46B7D57}" srcOrd="4" destOrd="0" presId="urn:microsoft.com/office/officeart/2017/3/layout/DropPinTimeline"/>
    <dgm:cxn modelId="{53F30686-1EF2-4C9B-9C81-AA11307C67E7}" type="presParOf" srcId="{2E06435E-5483-431E-AF21-C28CD5812CEB}" destId="{8CC854A2-FA2C-4E88-9747-1A23FA0340D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09DF-AFD0-4E9D-8E81-FF64B9D905E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49164-2907-4949-847C-E3462780112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Bob is our founder,owner and President.  You will see him around all locations frequently.  </a:t>
          </a:r>
        </a:p>
      </dsp:txBody>
      <dsp:txXfrm>
        <a:off x="0" y="0"/>
        <a:ext cx="6900512" cy="1384035"/>
      </dsp:txXfrm>
    </dsp:sp>
    <dsp:sp modelId="{99E589E1-7276-40E8-BF4A-5EEB7B9C36AB}">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6EEE3-3F57-44CA-A48B-8BB7383E8B4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Bob’s wife, Kathie Mazza (co-owner) is involved in the business as well, handling banquet hall events, and working behind the scenes on a variety of fronts</a:t>
          </a:r>
        </a:p>
      </dsp:txBody>
      <dsp:txXfrm>
        <a:off x="0" y="1384035"/>
        <a:ext cx="6900512" cy="1384035"/>
      </dsp:txXfrm>
    </dsp:sp>
    <dsp:sp modelId="{793E6497-C5E5-461C-BD10-0EDD6BFC01B6}">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FF239-3BCA-4F8E-9010-687271838C2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Mario Mazza (Bob and Kathie’s son) is co-owner, Vice President, and General Manager.  He never stops!  Constantly working on all things Mazza.  He heads up the winemaking team, as well as managing all aspects of everything that we do.</a:t>
          </a:r>
        </a:p>
      </dsp:txBody>
      <dsp:txXfrm>
        <a:off x="0" y="2768070"/>
        <a:ext cx="6900512" cy="1384035"/>
      </dsp:txXfrm>
    </dsp:sp>
    <dsp:sp modelId="{10253C47-011F-49B3-8824-2A98279802A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54F19-8A40-4979-839F-CCDBDE8F049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Vanessa Mazza (Bob and Kathie’s daughter) is co-owner and creative director.  She also works on several other aspects of the business from social media to customer service, to booking our bands, and a plethora of other things.</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4086-BA30-4F30-AF28-4ABB2F2A93AE}">
      <dsp:nvSpPr>
        <dsp:cNvPr id="0" name=""/>
        <dsp:cNvSpPr/>
      </dsp:nvSpPr>
      <dsp:spPr>
        <a:xfrm>
          <a:off x="0" y="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3C5E5-89CA-4615-A1E4-E1737A73A07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Wine</a:t>
          </a:r>
        </a:p>
      </dsp:txBody>
      <dsp:txXfrm>
        <a:off x="0" y="0"/>
        <a:ext cx="6900512" cy="1384035"/>
      </dsp:txXfrm>
    </dsp:sp>
    <dsp:sp modelId="{2E781FCD-E8EC-4DE5-8F21-E6D8FED94DD9}">
      <dsp:nvSpPr>
        <dsp:cNvPr id="0" name=""/>
        <dsp:cNvSpPr/>
      </dsp:nvSpPr>
      <dsp:spPr>
        <a:xfrm>
          <a:off x="0" y="138403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8979C-274F-4C67-A12B-451252CE2C5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Beer</a:t>
          </a:r>
        </a:p>
      </dsp:txBody>
      <dsp:txXfrm>
        <a:off x="0" y="1384035"/>
        <a:ext cx="6900512" cy="1384035"/>
      </dsp:txXfrm>
    </dsp:sp>
    <dsp:sp modelId="{18F4C7F8-7EB5-4647-84F1-45146AE3A817}">
      <dsp:nvSpPr>
        <dsp:cNvPr id="0" name=""/>
        <dsp:cNvSpPr/>
      </dsp:nvSpPr>
      <dsp:spPr>
        <a:xfrm>
          <a:off x="0" y="276807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939F9-2FF0-464F-AB65-14FDB17FDC6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Cider</a:t>
          </a:r>
        </a:p>
      </dsp:txBody>
      <dsp:txXfrm>
        <a:off x="0" y="2768070"/>
        <a:ext cx="6900512" cy="1384035"/>
      </dsp:txXfrm>
    </dsp:sp>
    <dsp:sp modelId="{325D4FB9-8939-4CE4-962C-0CFA8A82F83B}">
      <dsp:nvSpPr>
        <dsp:cNvPr id="0" name=""/>
        <dsp:cNvSpPr/>
      </dsp:nvSpPr>
      <dsp:spPr>
        <a:xfrm>
          <a:off x="0" y="415210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23AED-197A-45CF-BBB8-A889E10D4C7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a:t>Distilled Spirits</a:t>
          </a:r>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92AA-C0B1-4887-9AE3-B2A263D31B06}">
      <dsp:nvSpPr>
        <dsp:cNvPr id="0" name=""/>
        <dsp:cNvSpPr/>
      </dsp:nvSpPr>
      <dsp:spPr>
        <a:xfrm>
          <a:off x="0" y="334324"/>
          <a:ext cx="6111297" cy="19131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Wine is an alcoholic beverage made with the fermented juice of grapes.</a:t>
          </a:r>
          <a:endParaRPr lang="en-US" sz="2700" kern="1200"/>
        </a:p>
      </dsp:txBody>
      <dsp:txXfrm>
        <a:off x="93393" y="427717"/>
        <a:ext cx="5924511" cy="1726383"/>
      </dsp:txXfrm>
    </dsp:sp>
    <dsp:sp modelId="{58F403DE-5407-4A28-8B12-AC1259CFCA95}">
      <dsp:nvSpPr>
        <dsp:cNvPr id="0" name=""/>
        <dsp:cNvSpPr/>
      </dsp:nvSpPr>
      <dsp:spPr>
        <a:xfrm>
          <a:off x="0" y="2325253"/>
          <a:ext cx="6111297" cy="19131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Technically, any fruit is capable of being used for wine (i.e., apples, cranberries, plums, etc.), but if it just says “wine” on the label, then it’s made with grapes.</a:t>
          </a:r>
          <a:endParaRPr lang="en-US" sz="2700" kern="1200"/>
        </a:p>
      </dsp:txBody>
      <dsp:txXfrm>
        <a:off x="93393" y="2418646"/>
        <a:ext cx="5924511" cy="1726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42B10-C24E-48B0-8448-7CD5D505E1F6}">
      <dsp:nvSpPr>
        <dsp:cNvPr id="0" name=""/>
        <dsp:cNvSpPr/>
      </dsp:nvSpPr>
      <dsp:spPr>
        <a:xfrm>
          <a:off x="0" y="1974438"/>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992323A-FAA6-4543-B824-B99A49D6F812}">
      <dsp:nvSpPr>
        <dsp:cNvPr id="0" name=""/>
        <dsp:cNvSpPr/>
      </dsp:nvSpPr>
      <dsp:spPr>
        <a:xfrm rot="8100000">
          <a:off x="65313" y="455030"/>
          <a:ext cx="290396" cy="290396"/>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14E0F-3BFA-4C6B-836C-7EE932FD0475}">
      <dsp:nvSpPr>
        <dsp:cNvPr id="0" name=""/>
        <dsp:cNvSpPr/>
      </dsp:nvSpPr>
      <dsp:spPr>
        <a:xfrm>
          <a:off x="97574"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608531-A89D-4E66-AD86-A816111A6D46}">
      <dsp:nvSpPr>
        <dsp:cNvPr id="0" name=""/>
        <dsp:cNvSpPr/>
      </dsp:nvSpPr>
      <dsp:spPr>
        <a:xfrm>
          <a:off x="415853" y="805570"/>
          <a:ext cx="291328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construction begins in Mayville,NY</a:t>
          </a:r>
        </a:p>
      </dsp:txBody>
      <dsp:txXfrm>
        <a:off x="415853" y="805570"/>
        <a:ext cx="2913281" cy="1168867"/>
      </dsp:txXfrm>
    </dsp:sp>
    <dsp:sp modelId="{D30B8396-2A8F-465A-9F1E-80145978B6FB}">
      <dsp:nvSpPr>
        <dsp:cNvPr id="0" name=""/>
        <dsp:cNvSpPr/>
      </dsp:nvSpPr>
      <dsp:spPr>
        <a:xfrm>
          <a:off x="415853" y="394887"/>
          <a:ext cx="2913281"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2004</a:t>
          </a:r>
        </a:p>
      </dsp:txBody>
      <dsp:txXfrm>
        <a:off x="415853" y="394887"/>
        <a:ext cx="2913281" cy="410683"/>
      </dsp:txXfrm>
    </dsp:sp>
    <dsp:sp modelId="{305BF820-CC6D-46A3-9BF9-E83AE0EEAA65}">
      <dsp:nvSpPr>
        <dsp:cNvPr id="0" name=""/>
        <dsp:cNvSpPr/>
      </dsp:nvSpPr>
      <dsp:spPr>
        <a:xfrm>
          <a:off x="210511" y="805570"/>
          <a:ext cx="0" cy="1168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E15BD82-DC94-4444-B731-3051C90EE076}">
      <dsp:nvSpPr>
        <dsp:cNvPr id="0" name=""/>
        <dsp:cNvSpPr/>
      </dsp:nvSpPr>
      <dsp:spPr>
        <a:xfrm>
          <a:off x="172831" y="1937476"/>
          <a:ext cx="73922" cy="73922"/>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AF69F-26A1-4DD6-AA1D-F2EEC31C3251}">
      <dsp:nvSpPr>
        <dsp:cNvPr id="0" name=""/>
        <dsp:cNvSpPr/>
      </dsp:nvSpPr>
      <dsp:spPr>
        <a:xfrm rot="18900000">
          <a:off x="1814133" y="3203448"/>
          <a:ext cx="290396" cy="290396"/>
        </a:xfrm>
        <a:prstGeom prst="teardrop">
          <a:avLst>
            <a:gd name="adj" fmla="val 115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E24F8-484F-4BF3-8024-32644CE72F72}">
      <dsp:nvSpPr>
        <dsp:cNvPr id="0" name=""/>
        <dsp:cNvSpPr/>
      </dsp:nvSpPr>
      <dsp:spPr>
        <a:xfrm>
          <a:off x="1846394" y="3235708"/>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08889B-8FC9-4DC5-BD14-E02EDF951575}">
      <dsp:nvSpPr>
        <dsp:cNvPr id="0" name=""/>
        <dsp:cNvSpPr/>
      </dsp:nvSpPr>
      <dsp:spPr>
        <a:xfrm>
          <a:off x="2164673" y="1974438"/>
          <a:ext cx="291328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MCC opens in Mayville</a:t>
          </a:r>
        </a:p>
        <a:p>
          <a:pPr marL="114300" lvl="1" indent="-114300" algn="l" defTabSz="533400">
            <a:lnSpc>
              <a:spcPct val="90000"/>
            </a:lnSpc>
            <a:spcBef>
              <a:spcPct val="0"/>
            </a:spcBef>
            <a:spcAft>
              <a:spcPct val="15000"/>
            </a:spcAft>
            <a:buChar char="•"/>
          </a:pPr>
          <a:r>
            <a:rPr lang="en-US" sz="1200" kern="1200"/>
            <a:t>producing wines, and the first distilled spirits (grappa, Eaux de Vie, and grape spirit for our fortified wines – port, and sherry styles)</a:t>
          </a:r>
        </a:p>
      </dsp:txBody>
      <dsp:txXfrm>
        <a:off x="2164673" y="1974438"/>
        <a:ext cx="2913281" cy="1168867"/>
      </dsp:txXfrm>
    </dsp:sp>
    <dsp:sp modelId="{6C0F2C17-B34A-424A-9AC2-236D639724A4}">
      <dsp:nvSpPr>
        <dsp:cNvPr id="0" name=""/>
        <dsp:cNvSpPr/>
      </dsp:nvSpPr>
      <dsp:spPr>
        <a:xfrm>
          <a:off x="2164673" y="3143305"/>
          <a:ext cx="2913281"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2006</a:t>
          </a:r>
        </a:p>
      </dsp:txBody>
      <dsp:txXfrm>
        <a:off x="2164673" y="3143305"/>
        <a:ext cx="2913281" cy="410683"/>
      </dsp:txXfrm>
    </dsp:sp>
    <dsp:sp modelId="{3D86DD56-34E6-4320-AB16-C4BE7C999993}">
      <dsp:nvSpPr>
        <dsp:cNvPr id="0" name=""/>
        <dsp:cNvSpPr/>
      </dsp:nvSpPr>
      <dsp:spPr>
        <a:xfrm>
          <a:off x="1959332" y="1974438"/>
          <a:ext cx="0" cy="1168867"/>
        </a:xfrm>
        <a:prstGeom prst="line">
          <a:avLst/>
        </a:prstGeom>
        <a:noFill/>
        <a:ln w="12700" cap="flat" cmpd="sng" algn="ctr">
          <a:solidFill>
            <a:schemeClr val="accent2">
              <a:hueOff val="-363841"/>
              <a:satOff val="-20982"/>
              <a:lumOff val="2157"/>
              <a:alphaOff val="0"/>
            </a:schemeClr>
          </a:solidFill>
          <a:prstDash val="dash"/>
          <a:miter lim="800000"/>
        </a:ln>
        <a:effectLst/>
      </dsp:spPr>
      <dsp:style>
        <a:lnRef idx="1">
          <a:scrgbClr r="0" g="0" b="0"/>
        </a:lnRef>
        <a:fillRef idx="0">
          <a:scrgbClr r="0" g="0" b="0"/>
        </a:fillRef>
        <a:effectRef idx="0">
          <a:scrgbClr r="0" g="0" b="0"/>
        </a:effectRef>
        <a:fontRef idx="minor"/>
      </dsp:style>
    </dsp:sp>
    <dsp:sp modelId="{B07C0B19-A683-4EB4-8229-5B4A80D0F1AB}">
      <dsp:nvSpPr>
        <dsp:cNvPr id="0" name=""/>
        <dsp:cNvSpPr/>
      </dsp:nvSpPr>
      <dsp:spPr>
        <a:xfrm>
          <a:off x="1921651" y="1937476"/>
          <a:ext cx="73922" cy="73922"/>
        </a:xfrm>
        <a:prstGeom prst="ellipse">
          <a:avLst/>
        </a:prstGeom>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54164-0725-471C-8007-48C6478C1639}">
      <dsp:nvSpPr>
        <dsp:cNvPr id="0" name=""/>
        <dsp:cNvSpPr/>
      </dsp:nvSpPr>
      <dsp:spPr>
        <a:xfrm rot="8100000">
          <a:off x="3562954" y="455030"/>
          <a:ext cx="290396" cy="290396"/>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C1874-B991-4403-9FBB-8DBD3A8BE073}">
      <dsp:nvSpPr>
        <dsp:cNvPr id="0" name=""/>
        <dsp:cNvSpPr/>
      </dsp:nvSpPr>
      <dsp:spPr>
        <a:xfrm>
          <a:off x="3595214"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22CCEB-3518-40FB-B23D-85570C06B433}">
      <dsp:nvSpPr>
        <dsp:cNvPr id="0" name=""/>
        <dsp:cNvSpPr/>
      </dsp:nvSpPr>
      <dsp:spPr>
        <a:xfrm>
          <a:off x="3913494" y="805570"/>
          <a:ext cx="291328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whiskey goes into barrel</a:t>
          </a:r>
        </a:p>
      </dsp:txBody>
      <dsp:txXfrm>
        <a:off x="3913494" y="805570"/>
        <a:ext cx="2913281" cy="1168867"/>
      </dsp:txXfrm>
    </dsp:sp>
    <dsp:sp modelId="{D91FB9CC-9EF1-4B0B-82D1-9E57B9B29D4E}">
      <dsp:nvSpPr>
        <dsp:cNvPr id="0" name=""/>
        <dsp:cNvSpPr/>
      </dsp:nvSpPr>
      <dsp:spPr>
        <a:xfrm>
          <a:off x="3913494" y="394887"/>
          <a:ext cx="2913281"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2011</a:t>
          </a:r>
        </a:p>
      </dsp:txBody>
      <dsp:txXfrm>
        <a:off x="3913494" y="394887"/>
        <a:ext cx="2913281" cy="410683"/>
      </dsp:txXfrm>
    </dsp:sp>
    <dsp:sp modelId="{AB3C3473-4C7C-49D4-A700-BF78EC7DF860}">
      <dsp:nvSpPr>
        <dsp:cNvPr id="0" name=""/>
        <dsp:cNvSpPr/>
      </dsp:nvSpPr>
      <dsp:spPr>
        <a:xfrm>
          <a:off x="3708152" y="805570"/>
          <a:ext cx="0" cy="1168867"/>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36FADCA7-AAC7-4B97-81A3-0B6CB8212D1E}">
      <dsp:nvSpPr>
        <dsp:cNvPr id="0" name=""/>
        <dsp:cNvSpPr/>
      </dsp:nvSpPr>
      <dsp:spPr>
        <a:xfrm>
          <a:off x="3670471" y="1937476"/>
          <a:ext cx="73922" cy="73922"/>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4F5F6-0E11-4649-A098-A6D7F3A0F561}">
      <dsp:nvSpPr>
        <dsp:cNvPr id="0" name=""/>
        <dsp:cNvSpPr/>
      </dsp:nvSpPr>
      <dsp:spPr>
        <a:xfrm rot="18900000">
          <a:off x="5311774" y="3203448"/>
          <a:ext cx="290396" cy="290396"/>
        </a:xfrm>
        <a:prstGeom prst="teardrop">
          <a:avLst>
            <a:gd name="adj" fmla="val 115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E9594-6ABC-4A1D-B85A-438D487012E9}">
      <dsp:nvSpPr>
        <dsp:cNvPr id="0" name=""/>
        <dsp:cNvSpPr/>
      </dsp:nvSpPr>
      <dsp:spPr>
        <a:xfrm>
          <a:off x="5344035" y="3235708"/>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6E898CB-12C2-4EEF-A221-5D0251FE5911}">
      <dsp:nvSpPr>
        <dsp:cNvPr id="0" name=""/>
        <dsp:cNvSpPr/>
      </dsp:nvSpPr>
      <dsp:spPr>
        <a:xfrm>
          <a:off x="5662314" y="1974438"/>
          <a:ext cx="291328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Five &amp; 20 spirits launched, and new (current) location opens</a:t>
          </a:r>
        </a:p>
      </dsp:txBody>
      <dsp:txXfrm>
        <a:off x="5662314" y="1974438"/>
        <a:ext cx="2913281" cy="1168867"/>
      </dsp:txXfrm>
    </dsp:sp>
    <dsp:sp modelId="{3A50F78F-96BE-4DD6-A4B6-0BB1A7429153}">
      <dsp:nvSpPr>
        <dsp:cNvPr id="0" name=""/>
        <dsp:cNvSpPr/>
      </dsp:nvSpPr>
      <dsp:spPr>
        <a:xfrm>
          <a:off x="5662314" y="3143305"/>
          <a:ext cx="2913281"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2013</a:t>
          </a:r>
        </a:p>
      </dsp:txBody>
      <dsp:txXfrm>
        <a:off x="5662314" y="3143305"/>
        <a:ext cx="2913281" cy="410683"/>
      </dsp:txXfrm>
    </dsp:sp>
    <dsp:sp modelId="{44A7C6D1-2E18-4E44-ADF2-BB2B4C3A182F}">
      <dsp:nvSpPr>
        <dsp:cNvPr id="0" name=""/>
        <dsp:cNvSpPr/>
      </dsp:nvSpPr>
      <dsp:spPr>
        <a:xfrm>
          <a:off x="5456972" y="1974438"/>
          <a:ext cx="0" cy="1168867"/>
        </a:xfrm>
        <a:prstGeom prst="line">
          <a:avLst/>
        </a:prstGeom>
        <a:noFill/>
        <a:ln w="12700" cap="flat" cmpd="sng" algn="ctr">
          <a:solidFill>
            <a:schemeClr val="accent2">
              <a:hueOff val="-1091522"/>
              <a:satOff val="-62946"/>
              <a:lumOff val="6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8F4D1879-4151-42F0-9F87-28C835BADE67}">
      <dsp:nvSpPr>
        <dsp:cNvPr id="0" name=""/>
        <dsp:cNvSpPr/>
      </dsp:nvSpPr>
      <dsp:spPr>
        <a:xfrm>
          <a:off x="5419292" y="1937476"/>
          <a:ext cx="73922" cy="73922"/>
        </a:xfrm>
        <a:prstGeom prst="ellipse">
          <a:avLst/>
        </a:prstGeom>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79681-C166-4BA1-88E9-9153C91E8A92}">
      <dsp:nvSpPr>
        <dsp:cNvPr id="0" name=""/>
        <dsp:cNvSpPr/>
      </dsp:nvSpPr>
      <dsp:spPr>
        <a:xfrm rot="8100000">
          <a:off x="7060594" y="455030"/>
          <a:ext cx="290396" cy="290396"/>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F31EE-426F-42E0-9867-A6C890DD85F6}">
      <dsp:nvSpPr>
        <dsp:cNvPr id="0" name=""/>
        <dsp:cNvSpPr/>
      </dsp:nvSpPr>
      <dsp:spPr>
        <a:xfrm>
          <a:off x="7092855"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EE01A07-B9CF-423D-BA39-DAEA4BC9DF26}">
      <dsp:nvSpPr>
        <dsp:cNvPr id="0" name=""/>
        <dsp:cNvSpPr/>
      </dsp:nvSpPr>
      <dsp:spPr>
        <a:xfrm>
          <a:off x="7411134" y="805570"/>
          <a:ext cx="291328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Five &amp; 20 brewing launched, creating NY state’s first ever combination winery, distillery, and brewery – “The Westfield Wonder”</a:t>
          </a:r>
        </a:p>
      </dsp:txBody>
      <dsp:txXfrm>
        <a:off x="7411134" y="805570"/>
        <a:ext cx="2913281" cy="1168867"/>
      </dsp:txXfrm>
    </dsp:sp>
    <dsp:sp modelId="{58FB9D5C-2316-4AFD-87E8-C571CC37A18F}">
      <dsp:nvSpPr>
        <dsp:cNvPr id="0" name=""/>
        <dsp:cNvSpPr/>
      </dsp:nvSpPr>
      <dsp:spPr>
        <a:xfrm>
          <a:off x="7411134" y="394887"/>
          <a:ext cx="2913281"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2015</a:t>
          </a:r>
        </a:p>
      </dsp:txBody>
      <dsp:txXfrm>
        <a:off x="7411134" y="394887"/>
        <a:ext cx="2913281" cy="410683"/>
      </dsp:txXfrm>
    </dsp:sp>
    <dsp:sp modelId="{E38BADEA-1E9F-4307-B8A2-69C7E46B7D57}">
      <dsp:nvSpPr>
        <dsp:cNvPr id="0" name=""/>
        <dsp:cNvSpPr/>
      </dsp:nvSpPr>
      <dsp:spPr>
        <a:xfrm>
          <a:off x="7205793" y="805570"/>
          <a:ext cx="0" cy="1168867"/>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0EA31E08-1305-4D1D-B674-D63071CAD662}">
      <dsp:nvSpPr>
        <dsp:cNvPr id="0" name=""/>
        <dsp:cNvSpPr/>
      </dsp:nvSpPr>
      <dsp:spPr>
        <a:xfrm>
          <a:off x="7168112" y="1937476"/>
          <a:ext cx="73922" cy="73922"/>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C1BBA-7E64-4768-828F-C6E6DFC006B1}"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3958A-FE13-4DF7-AD35-A2B1A97EF5E9}" type="slidenum">
              <a:rPr lang="en-US" smtClean="0"/>
              <a:t>‹#›</a:t>
            </a:fld>
            <a:endParaRPr lang="en-US"/>
          </a:p>
        </p:txBody>
      </p:sp>
    </p:spTree>
    <p:extLst>
      <p:ext uri="{BB962C8B-B14F-4D97-AF65-F5344CB8AC3E}">
        <p14:creationId xmlns:p14="http://schemas.microsoft.com/office/powerpoint/2010/main" val="222705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3958A-FE13-4DF7-AD35-A2B1A97EF5E9}" type="slidenum">
              <a:rPr lang="en-US" smtClean="0"/>
              <a:t>3</a:t>
            </a:fld>
            <a:endParaRPr lang="en-US"/>
          </a:p>
        </p:txBody>
      </p:sp>
    </p:spTree>
    <p:extLst>
      <p:ext uri="{BB962C8B-B14F-4D97-AF65-F5344CB8AC3E}">
        <p14:creationId xmlns:p14="http://schemas.microsoft.com/office/powerpoint/2010/main" val="28378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A3958A-FE13-4DF7-AD35-A2B1A97EF5E9}" type="slidenum">
              <a:rPr lang="en-US" smtClean="0"/>
              <a:t>35</a:t>
            </a:fld>
            <a:endParaRPr lang="en-US"/>
          </a:p>
        </p:txBody>
      </p:sp>
    </p:spTree>
    <p:extLst>
      <p:ext uri="{BB962C8B-B14F-4D97-AF65-F5344CB8AC3E}">
        <p14:creationId xmlns:p14="http://schemas.microsoft.com/office/powerpoint/2010/main" val="409556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5077-EC69-0CF1-A53A-5B1024ABE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4F866-D43C-8070-2F56-8206F75EF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2ADBD-DB4E-4A7B-7450-5F1A140DC6A7}"/>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C753C082-4F3E-0BB1-0B14-9FBD78973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579EF-D09D-531A-EDAE-80FAA7BEC76B}"/>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168069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F4CC-D172-12A0-F50D-5551FB60F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7E7A1A-6E05-E5C3-896B-4DB5A95D8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3D5EA-DE10-6EE0-F94F-36DE5879E556}"/>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A0A65AB0-F16E-9A00-C5F0-4AD25CB5F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766D7-A0F1-F6A7-5957-C1536A6319BA}"/>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2166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14417-EB3B-8770-9D9D-D6BDE5EFA4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A920E1-8F10-B38A-E61B-678C56EE9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D15DD-EFC4-1C7D-E774-AAA1D96F3CB7}"/>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E17CDF46-E382-0524-F98D-A7B4994B7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91896-0E4F-D999-0FFB-034C24B4D54E}"/>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113252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280A-C317-2D67-D789-AF472991C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70828-4882-863A-5E85-E987B1B53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5EAF6-1A4D-CB28-AB4A-A5544B352AF5}"/>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F637B769-7235-4E60-47D4-EF8652CDD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A6975-CCA3-70FE-2289-224840EDCC88}"/>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209043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D148-BAAD-B5BE-D45A-95340B0AB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1D857-D926-3388-FC3B-F81BD6510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020BA-3BE2-202B-AAD7-18A93A93FF38}"/>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B8CA4E80-B3D6-92A7-B413-F83CF110E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C54CE-3697-149D-3F1A-AE87B60900A2}"/>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267594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FDDA-7F61-350F-340B-983296857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62294-6028-E0BA-D73B-9F64AE64C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43CFE-8750-ADA5-42F1-A8DD4880B7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22ADD8-F8DA-9C75-5882-C36DB3D235FE}"/>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6" name="Footer Placeholder 5">
            <a:extLst>
              <a:ext uri="{FF2B5EF4-FFF2-40B4-BE49-F238E27FC236}">
                <a16:creationId xmlns:a16="http://schemas.microsoft.com/office/drawing/2014/main" id="{5BF11110-DED1-5BAE-221A-77DE1B1A6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0300D-494C-D632-2FAD-F9CDEEBAF059}"/>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77596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7B4C-FF4F-79CD-FE67-CA17B7B0C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81911-F3D3-52AE-7566-E99057476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19992-BCC4-7D5E-0303-44F586E8B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20844C-70BA-ECD7-4D60-C602E7D93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3B0AF-4CD7-20A7-5C17-2228BECD6B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4428E9-B76E-C4F2-7121-671ED799A1D9}"/>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8" name="Footer Placeholder 7">
            <a:extLst>
              <a:ext uri="{FF2B5EF4-FFF2-40B4-BE49-F238E27FC236}">
                <a16:creationId xmlns:a16="http://schemas.microsoft.com/office/drawing/2014/main" id="{7596F00C-156B-769D-9040-D6B82C10B6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2B9C3-CAF3-E0DB-3B67-BE937970F219}"/>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39231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249A-98C5-D5D3-1EC5-58564F389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54DBFD-A696-46F6-12BB-25B6A8B37813}"/>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4" name="Footer Placeholder 3">
            <a:extLst>
              <a:ext uri="{FF2B5EF4-FFF2-40B4-BE49-F238E27FC236}">
                <a16:creationId xmlns:a16="http://schemas.microsoft.com/office/drawing/2014/main" id="{926D5B01-E8A4-9A34-DE65-CDCD6CAEC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EBA83-4105-5B8E-9D92-4D779038C857}"/>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207786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C7E0A-6E47-C146-801A-0B885BA0B551}"/>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3" name="Footer Placeholder 2">
            <a:extLst>
              <a:ext uri="{FF2B5EF4-FFF2-40B4-BE49-F238E27FC236}">
                <a16:creationId xmlns:a16="http://schemas.microsoft.com/office/drawing/2014/main" id="{549927CB-781F-E593-6673-466CFA374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977948-5970-E868-4893-BE735751E57A}"/>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40762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3B33-BAEA-25E7-79E0-DC3075D57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2892A-D508-B598-B409-8D7862673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74846-3793-D559-DAAA-98E87C182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F5416-614B-1A62-0F82-5F87B6A07FA9}"/>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6" name="Footer Placeholder 5">
            <a:extLst>
              <a:ext uri="{FF2B5EF4-FFF2-40B4-BE49-F238E27FC236}">
                <a16:creationId xmlns:a16="http://schemas.microsoft.com/office/drawing/2014/main" id="{D35DDA5D-3B06-D9DB-34DE-93DBAE79D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4B2E5-D439-DAE1-F016-551FE89287F3}"/>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946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9C9D-3285-4E81-F612-F486E7DE4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FE2C8-0D2D-C889-E86B-B6E3F758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5E7082-502B-1A9A-953D-87C05CF84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E5DA-6363-C4B2-C95D-22704156EFA6}"/>
              </a:ext>
            </a:extLst>
          </p:cNvPr>
          <p:cNvSpPr>
            <a:spLocks noGrp="1"/>
          </p:cNvSpPr>
          <p:nvPr>
            <p:ph type="dt" sz="half" idx="10"/>
          </p:nvPr>
        </p:nvSpPr>
        <p:spPr/>
        <p:txBody>
          <a:bodyPr/>
          <a:lstStyle/>
          <a:p>
            <a:fld id="{694CA88B-BC77-45D4-82F8-D8AE1D284AE0}" type="datetimeFigureOut">
              <a:rPr lang="en-US" smtClean="0"/>
              <a:t>1/23/2023</a:t>
            </a:fld>
            <a:endParaRPr lang="en-US"/>
          </a:p>
        </p:txBody>
      </p:sp>
      <p:sp>
        <p:nvSpPr>
          <p:cNvPr id="6" name="Footer Placeholder 5">
            <a:extLst>
              <a:ext uri="{FF2B5EF4-FFF2-40B4-BE49-F238E27FC236}">
                <a16:creationId xmlns:a16="http://schemas.microsoft.com/office/drawing/2014/main" id="{E449D551-D274-49BC-63A3-842CD6F27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84BEC-F712-4829-865F-F6698B54697B}"/>
              </a:ext>
            </a:extLst>
          </p:cNvPr>
          <p:cNvSpPr>
            <a:spLocks noGrp="1"/>
          </p:cNvSpPr>
          <p:nvPr>
            <p:ph type="sldNum" sz="quarter" idx="12"/>
          </p:nvPr>
        </p:nvSpPr>
        <p:spPr/>
        <p:txBody>
          <a:bodyPr/>
          <a:lstStyle/>
          <a:p>
            <a:fld id="{2CFEA685-A548-49D1-B3A5-D6EC30610627}" type="slidenum">
              <a:rPr lang="en-US" smtClean="0"/>
              <a:t>‹#›</a:t>
            </a:fld>
            <a:endParaRPr lang="en-US"/>
          </a:p>
        </p:txBody>
      </p:sp>
    </p:spTree>
    <p:extLst>
      <p:ext uri="{BB962C8B-B14F-4D97-AF65-F5344CB8AC3E}">
        <p14:creationId xmlns:p14="http://schemas.microsoft.com/office/powerpoint/2010/main" val="309766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23534-A039-378A-B623-E70050DDA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A1F58-6D68-7FAB-401F-66EECEE2A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1E0D3-8A82-61CA-D964-4D0E3AB23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CA88B-BC77-45D4-82F8-D8AE1D284AE0}" type="datetimeFigureOut">
              <a:rPr lang="en-US" smtClean="0"/>
              <a:t>1/23/2023</a:t>
            </a:fld>
            <a:endParaRPr lang="en-US"/>
          </a:p>
        </p:txBody>
      </p:sp>
      <p:sp>
        <p:nvSpPr>
          <p:cNvPr id="5" name="Footer Placeholder 4">
            <a:extLst>
              <a:ext uri="{FF2B5EF4-FFF2-40B4-BE49-F238E27FC236}">
                <a16:creationId xmlns:a16="http://schemas.microsoft.com/office/drawing/2014/main" id="{671066D3-749F-A41F-56EF-3AD7BEB49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C5462-86D5-8952-2462-D44B00601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EA685-A548-49D1-B3A5-D6EC30610627}" type="slidenum">
              <a:rPr lang="en-US" smtClean="0"/>
              <a:t>‹#›</a:t>
            </a:fld>
            <a:endParaRPr lang="en-US"/>
          </a:p>
        </p:txBody>
      </p:sp>
    </p:spTree>
    <p:extLst>
      <p:ext uri="{BB962C8B-B14F-4D97-AF65-F5344CB8AC3E}">
        <p14:creationId xmlns:p14="http://schemas.microsoft.com/office/powerpoint/2010/main" val="313186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joymazza.com/brands/mazza-vineyards/mazza-vineyards-collections/#the-tribute-colle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iveand20.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joymazza.com/brands/mazza-chautauqua-cellars/mazza-chautauqua-cellars-collections/#the-traveler-ser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joymazza.com/south-shore-wine-company/south-shore-wine-company-collections/#the-coupe-colle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joymazza.com/south-shore-wine-company/south-shore-wine-company-collections/#the-dolce-collection"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five&amp;20.com/" TargetMode="External"/><Relationship Id="rId2" Type="http://schemas.openxmlformats.org/officeDocument/2006/relationships/hyperlink" Target="http://www.enjoymazza.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allaboutbeer.net/learn/styles/" TargetMode="External"/><Relationship Id="rId3" Type="http://schemas.openxmlformats.org/officeDocument/2006/relationships/hyperlink" Target="https://winefolly.com/deep-dive/what-is-wine/" TargetMode="External"/><Relationship Id="rId7" Type="http://schemas.openxmlformats.org/officeDocument/2006/relationships/hyperlink" Target="https://allaboutbeer.net/learn/beer/" TargetMode="External"/><Relationship Id="rId2" Type="http://schemas.openxmlformats.org/officeDocument/2006/relationships/hyperlink" Target="http://www.enjoymazza.com/" TargetMode="External"/><Relationship Id="rId1" Type="http://schemas.openxmlformats.org/officeDocument/2006/relationships/slideLayout" Target="../slideLayouts/slideLayout2.xml"/><Relationship Id="rId6" Type="http://schemas.openxmlformats.org/officeDocument/2006/relationships/hyperlink" Target="https://www.thespruceeats.com/what-is-the-definition-of-liquor-759920" TargetMode="External"/><Relationship Id="rId5" Type="http://schemas.openxmlformats.org/officeDocument/2006/relationships/hyperlink" Target="https://winefolly.com/deep-dive/what-are-wine-tannins/" TargetMode="External"/><Relationship Id="rId4" Type="http://schemas.openxmlformats.org/officeDocument/2006/relationships/hyperlink" Target="https://winefolly.com/tips/wine-sweetness-chart/" TargetMode="External"/><Relationship Id="rId9" Type="http://schemas.openxmlformats.org/officeDocument/2006/relationships/hyperlink" Target="https://cals.cornell.edu/cornell-agritech/about-agritech/our-locations/clerel/about-lake-erie-viticultural-are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laine@mazzawines.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American_Viticultural_Are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CB77D-3725-3F81-C19E-879E215AD3E7}"/>
              </a:ext>
            </a:extLst>
          </p:cNvPr>
          <p:cNvSpPr>
            <a:spLocks noGrp="1"/>
          </p:cNvSpPr>
          <p:nvPr>
            <p:ph type="ctrTitle"/>
          </p:nvPr>
        </p:nvSpPr>
        <p:spPr>
          <a:xfrm>
            <a:off x="1524003" y="1999615"/>
            <a:ext cx="9144000" cy="2764028"/>
          </a:xfrm>
        </p:spPr>
        <p:txBody>
          <a:bodyPr anchor="ctr">
            <a:normAutofit/>
          </a:bodyPr>
          <a:lstStyle/>
          <a:p>
            <a:r>
              <a:rPr lang="en-US" sz="7200" dirty="0"/>
              <a:t>Robert Mazza, Inc.  (Mazza)</a:t>
            </a:r>
          </a:p>
        </p:txBody>
      </p:sp>
      <p:sp>
        <p:nvSpPr>
          <p:cNvPr id="3" name="Subtitle 2">
            <a:extLst>
              <a:ext uri="{FF2B5EF4-FFF2-40B4-BE49-F238E27FC236}">
                <a16:creationId xmlns:a16="http://schemas.microsoft.com/office/drawing/2014/main" id="{2371D9E3-4257-DDC4-995F-E975D6734CA2}"/>
              </a:ext>
            </a:extLst>
          </p:cNvPr>
          <p:cNvSpPr>
            <a:spLocks noGrp="1"/>
          </p:cNvSpPr>
          <p:nvPr>
            <p:ph type="subTitle" idx="1"/>
          </p:nvPr>
        </p:nvSpPr>
        <p:spPr>
          <a:xfrm>
            <a:off x="1966912" y="5645150"/>
            <a:ext cx="8258176" cy="631825"/>
          </a:xfrm>
        </p:spPr>
        <p:txBody>
          <a:bodyPr anchor="ctr">
            <a:normAutofit/>
          </a:bodyPr>
          <a:lstStyle/>
          <a:p>
            <a:r>
              <a:rPr lang="en-US" sz="2800"/>
              <a:t>Who are we, and what do we do?</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6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6E838-4821-10BC-A128-1319C977FB78}"/>
              </a:ext>
            </a:extLst>
          </p:cNvPr>
          <p:cNvSpPr>
            <a:spLocks noGrp="1"/>
          </p:cNvSpPr>
          <p:nvPr>
            <p:ph type="title"/>
          </p:nvPr>
        </p:nvSpPr>
        <p:spPr>
          <a:xfrm>
            <a:off x="838200" y="365125"/>
            <a:ext cx="10515600" cy="1325563"/>
          </a:xfrm>
        </p:spPr>
        <p:txBody>
          <a:bodyPr>
            <a:normAutofit/>
          </a:bodyPr>
          <a:lstStyle/>
          <a:p>
            <a:r>
              <a:rPr lang="en-US" sz="5400"/>
              <a:t>WINES FROM MAZZA VINEYARDS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588311-DE8D-C2DD-B92A-45541EEC5226}"/>
              </a:ext>
            </a:extLst>
          </p:cNvPr>
          <p:cNvSpPr>
            <a:spLocks noGrp="1"/>
          </p:cNvSpPr>
          <p:nvPr>
            <p:ph idx="1"/>
          </p:nvPr>
        </p:nvSpPr>
        <p:spPr>
          <a:xfrm>
            <a:off x="838200" y="1929384"/>
            <a:ext cx="10515600" cy="4251960"/>
          </a:xfrm>
        </p:spPr>
        <p:txBody>
          <a:bodyPr>
            <a:normAutofit/>
          </a:bodyPr>
          <a:lstStyle/>
          <a:p>
            <a:r>
              <a:rPr lang="en-US" sz="2200" b="0" i="0" u="none" strike="noStrike" dirty="0">
                <a:effectLst/>
                <a:latin typeface="gothambold"/>
                <a:hlinkClick r:id="rId2"/>
              </a:rPr>
              <a:t>THE TRIBUTE COLLECTION</a:t>
            </a:r>
            <a:r>
              <a:rPr lang="en-US" sz="2200" u="none" strike="noStrike" dirty="0">
                <a:latin typeface="gothambold"/>
              </a:rPr>
              <a:t> </a:t>
            </a:r>
            <a:r>
              <a:rPr lang="en-US" sz="2200" b="0" i="0" dirty="0">
                <a:effectLst/>
                <a:latin typeface="museo_slab500"/>
              </a:rPr>
              <a:t>“Seek Excellence”</a:t>
            </a:r>
          </a:p>
          <a:p>
            <a:r>
              <a:rPr lang="en-US" sz="2200" b="0" i="0" dirty="0">
                <a:effectLst/>
                <a:latin typeface="museo_slab300"/>
              </a:rPr>
              <a:t>While our wine list has evolved from our first vintage in 1973, this core portfolio of classic varieties has served as its foundation decade over decade, celebrating the wines that we’ve continuously produced and continue to perfect.</a:t>
            </a:r>
          </a:p>
          <a:p>
            <a:r>
              <a:rPr lang="en-US" sz="2200" b="0" i="0" dirty="0">
                <a:effectLst/>
                <a:latin typeface="museo_slab300"/>
              </a:rPr>
              <a:t>Chardonnay, P</a:t>
            </a:r>
            <a:r>
              <a:rPr lang="en-US" sz="2200" dirty="0">
                <a:latin typeface="museo_slab300"/>
              </a:rPr>
              <a:t>inot Grigio, Riesling, Vidal Blanc, Merlot, Cabernet Franc, Port, and Cream Sherry</a:t>
            </a:r>
            <a:endParaRPr lang="en-US" sz="2200" b="0" i="0" dirty="0">
              <a:effectLst/>
              <a:latin typeface="museo_slab300"/>
            </a:endParaRPr>
          </a:p>
          <a:p>
            <a:pPr algn="l"/>
            <a:r>
              <a:rPr lang="en-US" sz="2200" b="0" i="0" u="sng" dirty="0">
                <a:solidFill>
                  <a:schemeClr val="accent5">
                    <a:lumMod val="75000"/>
                  </a:schemeClr>
                </a:solidFill>
                <a:effectLst/>
                <a:latin typeface="gothambold"/>
              </a:rPr>
              <a:t>THE VINEYARD COUNTRY COLLECTION</a:t>
            </a:r>
          </a:p>
          <a:p>
            <a:pPr algn="l"/>
            <a:r>
              <a:rPr lang="en-US" sz="2200" i="0" dirty="0">
                <a:effectLst/>
                <a:latin typeface="museo_slab300"/>
              </a:rPr>
              <a:t>Six easy-sipping sweeter wines highlighting some of the region’s signature grape varieties.</a:t>
            </a:r>
          </a:p>
          <a:p>
            <a:r>
              <a:rPr lang="en-US" sz="2200" dirty="0"/>
              <a:t>Country Blush, Pink Catawba, Country Red, Niagara Concord, Victorian Holiday</a:t>
            </a:r>
          </a:p>
        </p:txBody>
      </p:sp>
    </p:spTree>
    <p:extLst>
      <p:ext uri="{BB962C8B-B14F-4D97-AF65-F5344CB8AC3E}">
        <p14:creationId xmlns:p14="http://schemas.microsoft.com/office/powerpoint/2010/main" val="420868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F2CE6-9517-2301-591C-DA93EA456D2B}"/>
              </a:ext>
            </a:extLst>
          </p:cNvPr>
          <p:cNvSpPr>
            <a:spLocks noGrp="1"/>
          </p:cNvSpPr>
          <p:nvPr>
            <p:ph type="title"/>
          </p:nvPr>
        </p:nvSpPr>
        <p:spPr>
          <a:xfrm>
            <a:off x="838200" y="365125"/>
            <a:ext cx="10515600" cy="1325563"/>
          </a:xfrm>
        </p:spPr>
        <p:txBody>
          <a:bodyPr>
            <a:normAutofit/>
          </a:bodyPr>
          <a:lstStyle/>
          <a:p>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57840B-9223-EB95-8FEE-889E50D833BB}"/>
              </a:ext>
            </a:extLst>
          </p:cNvPr>
          <p:cNvSpPr>
            <a:spLocks noGrp="1"/>
          </p:cNvSpPr>
          <p:nvPr>
            <p:ph idx="1"/>
          </p:nvPr>
        </p:nvSpPr>
        <p:spPr>
          <a:xfrm>
            <a:off x="838200" y="1929384"/>
            <a:ext cx="10515600" cy="4251960"/>
          </a:xfrm>
        </p:spPr>
        <p:txBody>
          <a:bodyPr>
            <a:normAutofit/>
          </a:bodyPr>
          <a:lstStyle/>
          <a:p>
            <a:r>
              <a:rPr lang="en-US" sz="2200" b="1" i="0" dirty="0">
                <a:effectLst/>
                <a:latin typeface="museo_slab500"/>
              </a:rPr>
              <a:t>THE LA FAMIGLIA COLLECTION</a:t>
            </a:r>
          </a:p>
          <a:p>
            <a:r>
              <a:rPr lang="en-US" sz="2200" b="0" i="0" dirty="0">
                <a:effectLst/>
                <a:latin typeface="museo_slab300"/>
              </a:rPr>
              <a:t>There’s a place for tradition in winemaking, and there’s a place for experimentation. This eclectic and ever-evolving collage is a toast to the latter, reflecting the impressively diverse and intentionally international lineage of winemakers who poured their hearts and souls, talent and techniques, into our wines.</a:t>
            </a:r>
          </a:p>
          <a:p>
            <a:r>
              <a:rPr lang="en-US" sz="2200" b="0" i="0" dirty="0">
                <a:effectLst/>
                <a:latin typeface="museo_slab300"/>
              </a:rPr>
              <a:t>Tesoro, </a:t>
            </a:r>
            <a:r>
              <a:rPr lang="en-US" sz="2200" b="0" i="0" dirty="0" err="1">
                <a:effectLst/>
                <a:latin typeface="museo_slab300"/>
              </a:rPr>
              <a:t>L’Anima</a:t>
            </a:r>
            <a:r>
              <a:rPr lang="en-US" sz="2200" b="0" i="0" dirty="0">
                <a:effectLst/>
                <a:latin typeface="museo_slab300"/>
              </a:rPr>
              <a:t>, Appassionato, Late Harvest Vidal Blanc, Ice Wine of Vidal Blanc.</a:t>
            </a:r>
          </a:p>
          <a:p>
            <a:endParaRPr lang="en-US" sz="2200" b="0" i="0" dirty="0">
              <a:effectLst/>
              <a:latin typeface="museo_slab300"/>
            </a:endParaRPr>
          </a:p>
          <a:p>
            <a:endParaRPr lang="en-US" sz="2200" dirty="0"/>
          </a:p>
        </p:txBody>
      </p:sp>
    </p:spTree>
    <p:extLst>
      <p:ext uri="{BB962C8B-B14F-4D97-AF65-F5344CB8AC3E}">
        <p14:creationId xmlns:p14="http://schemas.microsoft.com/office/powerpoint/2010/main" val="77447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339F7-F0A4-61FB-85DD-489311D2B404}"/>
              </a:ext>
            </a:extLst>
          </p:cNvPr>
          <p:cNvSpPr>
            <a:spLocks noGrp="1"/>
          </p:cNvSpPr>
          <p:nvPr>
            <p:ph type="title"/>
          </p:nvPr>
        </p:nvSpPr>
        <p:spPr>
          <a:xfrm>
            <a:off x="838200" y="365125"/>
            <a:ext cx="10515600" cy="1325563"/>
          </a:xfrm>
        </p:spPr>
        <p:txBody>
          <a:bodyPr>
            <a:normAutofit/>
          </a:bodyPr>
          <a:lstStyle/>
          <a:p>
            <a:r>
              <a:rPr lang="en-US" sz="5400"/>
              <a:t>MAZZA CHAUTAUQUA CELLARS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D15467-860C-AA13-84B6-6C60D15782F0}"/>
              </a:ext>
            </a:extLst>
          </p:cNvPr>
          <p:cNvSpPr>
            <a:spLocks noGrp="1"/>
          </p:cNvSpPr>
          <p:nvPr>
            <p:ph idx="1"/>
          </p:nvPr>
        </p:nvSpPr>
        <p:spPr>
          <a:xfrm>
            <a:off x="838200" y="1929384"/>
            <a:ext cx="10515600" cy="4251960"/>
          </a:xfrm>
        </p:spPr>
        <p:txBody>
          <a:bodyPr>
            <a:normAutofit/>
          </a:bodyPr>
          <a:lstStyle/>
          <a:p>
            <a:r>
              <a:rPr lang="en-US" sz="2200" b="0" i="0" dirty="0">
                <a:effectLst/>
                <a:latin typeface="museo_slab500"/>
              </a:rPr>
              <a:t>New York State’s first combination winery, distillery, and brewery</a:t>
            </a:r>
          </a:p>
          <a:p>
            <a:r>
              <a:rPr lang="en-US" sz="2200" b="0" i="0" dirty="0">
                <a:effectLst/>
                <a:latin typeface="museo_slab300"/>
              </a:rPr>
              <a:t>Mazza Chautauqua Cellars might be our family’s third location in the Lake Erie AVA, but it’s the first of its kind in New York State. Sharing a home with our sister distillery and brewery, </a:t>
            </a:r>
            <a:r>
              <a:rPr lang="en-US" sz="2200" b="0" i="0" u="sng" dirty="0">
                <a:effectLst/>
                <a:latin typeface="museo_slab300"/>
                <a:hlinkClick r:id="rId2"/>
              </a:rPr>
              <a:t>Five &amp; 20 Spirits &amp; Brewing</a:t>
            </a:r>
            <a:r>
              <a:rPr lang="en-US" sz="2200" b="0" i="0" dirty="0">
                <a:effectLst/>
                <a:latin typeface="museo_slab300"/>
              </a:rPr>
              <a:t>, its signature patio space is an appropriately laid-back setting to enjoy the beverage of your choice, along with live music, lawn games, and a rotation of guest food purveyors during the warmer months.</a:t>
            </a:r>
          </a:p>
          <a:p>
            <a:r>
              <a:rPr lang="en-US" sz="2200" b="0" i="0" dirty="0">
                <a:effectLst/>
                <a:latin typeface="museo_slab300"/>
              </a:rPr>
              <a:t>Our wine list here is an intentional curation of bottles that pay homage to the agricultural bounty that surrounds us, including refined European varietals and easy-sipping native varietals</a:t>
            </a:r>
          </a:p>
          <a:p>
            <a:r>
              <a:rPr lang="en-US" sz="2200" b="1" u="sng" dirty="0">
                <a:latin typeface="museo_slab300"/>
              </a:rPr>
              <a:t>“The Westfield Wonder”.  Winery, Brewery, and Distillery all under one roof</a:t>
            </a:r>
            <a:endParaRPr lang="en-US" sz="2200" b="1" i="0" u="sng" dirty="0">
              <a:effectLst/>
              <a:latin typeface="museo_slab300"/>
            </a:endParaRPr>
          </a:p>
          <a:p>
            <a:endParaRPr lang="en-US" sz="2200" dirty="0"/>
          </a:p>
        </p:txBody>
      </p:sp>
    </p:spTree>
    <p:extLst>
      <p:ext uri="{BB962C8B-B14F-4D97-AF65-F5344CB8AC3E}">
        <p14:creationId xmlns:p14="http://schemas.microsoft.com/office/powerpoint/2010/main" val="232370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01356-B818-E4FC-CE7B-1312E3A9DC45}"/>
              </a:ext>
            </a:extLst>
          </p:cNvPr>
          <p:cNvSpPr>
            <a:spLocks noGrp="1"/>
          </p:cNvSpPr>
          <p:nvPr>
            <p:ph type="title"/>
          </p:nvPr>
        </p:nvSpPr>
        <p:spPr>
          <a:xfrm>
            <a:off x="838200" y="365125"/>
            <a:ext cx="10515600" cy="1325563"/>
          </a:xfrm>
        </p:spPr>
        <p:txBody>
          <a:bodyPr>
            <a:normAutofit/>
          </a:bodyPr>
          <a:lstStyle/>
          <a:p>
            <a:r>
              <a:rPr lang="en-US" sz="5400"/>
              <a:t>MCC WINE COLLECTIONS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75987F-CD79-965C-DA75-F101A52B37D2}"/>
              </a:ext>
            </a:extLst>
          </p:cNvPr>
          <p:cNvSpPr>
            <a:spLocks noGrp="1"/>
          </p:cNvSpPr>
          <p:nvPr>
            <p:ph idx="1"/>
          </p:nvPr>
        </p:nvSpPr>
        <p:spPr>
          <a:xfrm>
            <a:off x="838200" y="1929384"/>
            <a:ext cx="10515600" cy="4251960"/>
          </a:xfrm>
        </p:spPr>
        <p:txBody>
          <a:bodyPr>
            <a:normAutofit/>
          </a:bodyPr>
          <a:lstStyle/>
          <a:p>
            <a:r>
              <a:rPr lang="en-US" sz="2200" b="0" i="0" u="none" strike="noStrike" cap="all" dirty="0">
                <a:effectLst/>
                <a:latin typeface="gothambold"/>
                <a:hlinkClick r:id="rId2"/>
              </a:rPr>
              <a:t>THE TRAVELER SERIES</a:t>
            </a:r>
            <a:endParaRPr lang="en-US" sz="2200" b="0" i="0" cap="all" dirty="0">
              <a:effectLst/>
              <a:latin typeface="gothambold"/>
            </a:endParaRPr>
          </a:p>
          <a:p>
            <a:r>
              <a:rPr lang="en-US" sz="2200" b="0" i="0" dirty="0">
                <a:effectLst/>
                <a:latin typeface="museo_slab500"/>
              </a:rPr>
              <a:t>Seek Nuance</a:t>
            </a:r>
          </a:p>
          <a:p>
            <a:r>
              <a:rPr lang="en-US" sz="2200" b="0" i="0" dirty="0">
                <a:effectLst/>
                <a:latin typeface="museo_slab300"/>
              </a:rPr>
              <a:t>Fine European varietals that exemplify the parallel terroir and growing conditions between the Lake Erie AVA and similar winemaking regions around the world</a:t>
            </a:r>
          </a:p>
          <a:p>
            <a:r>
              <a:rPr lang="en-US" sz="2200" dirty="0"/>
              <a:t>Chardonnay, Pinot Grigio, Riesling, Riesling (Nutt Rd. Vineyard), </a:t>
            </a:r>
            <a:r>
              <a:rPr lang="en-US" sz="2200" dirty="0" err="1"/>
              <a:t>Vignoles</a:t>
            </a:r>
            <a:r>
              <a:rPr lang="en-US" sz="2200" dirty="0"/>
              <a:t>, </a:t>
            </a:r>
            <a:r>
              <a:rPr lang="en-US" sz="2200" dirty="0" err="1"/>
              <a:t>Gewurtztraminer</a:t>
            </a:r>
            <a:r>
              <a:rPr lang="en-US" sz="2200" dirty="0"/>
              <a:t>, Merlot, Lemberger, Forte of Cabernet Franc.</a:t>
            </a:r>
          </a:p>
          <a:p>
            <a:r>
              <a:rPr lang="en-US" sz="2200" b="0" i="0" u="sng" dirty="0">
                <a:solidFill>
                  <a:schemeClr val="accent5">
                    <a:lumMod val="75000"/>
                  </a:schemeClr>
                </a:solidFill>
                <a:effectLst/>
                <a:latin typeface="museo_slab500"/>
              </a:rPr>
              <a:t>THE PATIO SERIES</a:t>
            </a:r>
          </a:p>
          <a:p>
            <a:r>
              <a:rPr lang="en-US" sz="2200" b="0" i="0" dirty="0">
                <a:effectLst/>
                <a:latin typeface="museo_slab300"/>
              </a:rPr>
              <a:t>A bright and playful trio of easy-sipping wines that show off the region’s sweeter, fruitier varietals</a:t>
            </a:r>
          </a:p>
          <a:p>
            <a:r>
              <a:rPr lang="en-US" sz="2200" dirty="0"/>
              <a:t>Niagara, Lighthouse point Rose, concord</a:t>
            </a:r>
          </a:p>
        </p:txBody>
      </p:sp>
    </p:spTree>
    <p:extLst>
      <p:ext uri="{BB962C8B-B14F-4D97-AF65-F5344CB8AC3E}">
        <p14:creationId xmlns:p14="http://schemas.microsoft.com/office/powerpoint/2010/main" val="117584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C7D22-049A-38AA-1F1D-C1733A6D7660}"/>
              </a:ext>
            </a:extLst>
          </p:cNvPr>
          <p:cNvSpPr>
            <a:spLocks noGrp="1"/>
          </p:cNvSpPr>
          <p:nvPr>
            <p:ph type="title"/>
          </p:nvPr>
        </p:nvSpPr>
        <p:spPr>
          <a:xfrm>
            <a:off x="838200" y="365125"/>
            <a:ext cx="10515600" cy="1325563"/>
          </a:xfrm>
        </p:spPr>
        <p:txBody>
          <a:bodyPr>
            <a:normAutofit/>
          </a:bodyPr>
          <a:lstStyle/>
          <a:p>
            <a:r>
              <a:rPr lang="en-US" sz="5400"/>
              <a:t>NY operations timeline: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C6AAD9-EF86-9794-BB50-F45975BB948C}"/>
              </a:ext>
            </a:extLst>
          </p:cNvPr>
          <p:cNvGraphicFramePr>
            <a:graphicFrameLocks noGrp="1"/>
          </p:cNvGraphicFramePr>
          <p:nvPr>
            <p:ph idx="1"/>
            <p:extLst>
              <p:ext uri="{D42A27DB-BD31-4B8C-83A1-F6EECF244321}">
                <p14:modId xmlns:p14="http://schemas.microsoft.com/office/powerpoint/2010/main" val="56994737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62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95543-0BC0-3656-7BBB-292AE6335097}"/>
              </a:ext>
            </a:extLst>
          </p:cNvPr>
          <p:cNvSpPr>
            <a:spLocks noGrp="1"/>
          </p:cNvSpPr>
          <p:nvPr>
            <p:ph type="title"/>
          </p:nvPr>
        </p:nvSpPr>
        <p:spPr>
          <a:xfrm>
            <a:off x="838200" y="365125"/>
            <a:ext cx="10515600" cy="1325563"/>
          </a:xfrm>
        </p:spPr>
        <p:txBody>
          <a:bodyPr>
            <a:normAutofit/>
          </a:bodyPr>
          <a:lstStyle/>
          <a:p>
            <a:r>
              <a:rPr lang="en-US" sz="5400"/>
              <a:t>SOUTH SHORE WINE COMPANY</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3509169-EAC6-D550-E6B0-0C956FEF12C1}"/>
              </a:ext>
            </a:extLst>
          </p:cNvPr>
          <p:cNvSpPr>
            <a:spLocks noGrp="1"/>
          </p:cNvSpPr>
          <p:nvPr>
            <p:ph idx="1"/>
          </p:nvPr>
        </p:nvSpPr>
        <p:spPr>
          <a:xfrm>
            <a:off x="838200" y="1929384"/>
            <a:ext cx="10515600" cy="4251960"/>
          </a:xfrm>
        </p:spPr>
        <p:txBody>
          <a:bodyPr>
            <a:normAutofit/>
          </a:bodyPr>
          <a:lstStyle/>
          <a:p>
            <a:r>
              <a:rPr lang="en-US" sz="2200" b="0" i="0" dirty="0">
                <a:effectLst/>
                <a:latin typeface="Rubik"/>
              </a:rPr>
              <a:t>The South Shore Wine Company stands as a tribute to the Lake Erie AVA’s winemaking origins and storied heritage of sparkling wine production on the site of Erie County’s first commercial winery. The Mazza family restored the 19th century facility and its impressive Civil-War-era stone cavern, which is now home to an effervescent collection of bubbly bottles produced in traditional, contemporary, and experimental methods, alongside standout emerging varietals and lightheartedly sweeter selections.</a:t>
            </a:r>
          </a:p>
          <a:p>
            <a:r>
              <a:rPr lang="en-US" sz="2200" dirty="0">
                <a:latin typeface="Rubik"/>
              </a:rPr>
              <a:t>2007- Mazza family purchased and renovated historic building, bringing back historic winery in name, and location.  </a:t>
            </a:r>
          </a:p>
          <a:p>
            <a:r>
              <a:rPr lang="en-US" sz="2200" b="1" u="sng" dirty="0">
                <a:latin typeface="Rubik"/>
              </a:rPr>
              <a:t>Beautiful historic stone wine cavern housing all of our sparkling wines (a true sparkling wine house) as well as other quality offerings </a:t>
            </a:r>
            <a:endParaRPr lang="en-US" sz="2200" b="1" u="sng" dirty="0"/>
          </a:p>
        </p:txBody>
      </p:sp>
    </p:spTree>
    <p:extLst>
      <p:ext uri="{BB962C8B-B14F-4D97-AF65-F5344CB8AC3E}">
        <p14:creationId xmlns:p14="http://schemas.microsoft.com/office/powerpoint/2010/main" val="82586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8C4D-8176-A42E-B663-DB53954FB8B4}"/>
              </a:ext>
            </a:extLst>
          </p:cNvPr>
          <p:cNvSpPr>
            <a:spLocks noGrp="1"/>
          </p:cNvSpPr>
          <p:nvPr>
            <p:ph type="title"/>
          </p:nvPr>
        </p:nvSpPr>
        <p:spPr/>
        <p:txBody>
          <a:bodyPr/>
          <a:lstStyle/>
          <a:p>
            <a:r>
              <a:rPr lang="en-US" dirty="0"/>
              <a:t>SSWC WINE COLLECTIONS</a:t>
            </a:r>
          </a:p>
        </p:txBody>
      </p:sp>
      <p:sp>
        <p:nvSpPr>
          <p:cNvPr id="3" name="Content Placeholder 2">
            <a:extLst>
              <a:ext uri="{FF2B5EF4-FFF2-40B4-BE49-F238E27FC236}">
                <a16:creationId xmlns:a16="http://schemas.microsoft.com/office/drawing/2014/main" id="{1EB35C2D-B70F-3C76-83ED-5C138998A17C}"/>
              </a:ext>
            </a:extLst>
          </p:cNvPr>
          <p:cNvSpPr>
            <a:spLocks noGrp="1"/>
          </p:cNvSpPr>
          <p:nvPr>
            <p:ph idx="1"/>
          </p:nvPr>
        </p:nvSpPr>
        <p:spPr/>
        <p:txBody>
          <a:bodyPr/>
          <a:lstStyle/>
          <a:p>
            <a:pPr algn="l"/>
            <a:r>
              <a:rPr lang="en-US" b="0" i="0" u="none" strike="noStrike" cap="all" dirty="0">
                <a:solidFill>
                  <a:srgbClr val="BC9B6A"/>
                </a:solidFill>
                <a:effectLst/>
                <a:latin typeface="gothambold"/>
                <a:hlinkClick r:id="rId2"/>
              </a:rPr>
              <a:t>THE COUPE COLLECTION</a:t>
            </a:r>
            <a:endParaRPr lang="en-US" b="0" i="0" cap="all" dirty="0">
              <a:effectLst/>
              <a:latin typeface="gothambold"/>
            </a:endParaRPr>
          </a:p>
          <a:p>
            <a:pPr algn="l"/>
            <a:r>
              <a:rPr lang="en-US" b="0" i="0" dirty="0">
                <a:solidFill>
                  <a:srgbClr val="000000"/>
                </a:solidFill>
                <a:effectLst/>
                <a:latin typeface="museo_slab500"/>
              </a:rPr>
              <a:t>Seek Sparkle</a:t>
            </a:r>
          </a:p>
          <a:p>
            <a:pPr algn="l"/>
            <a:r>
              <a:rPr lang="en-US" b="0" i="0" dirty="0">
                <a:solidFill>
                  <a:srgbClr val="6C6C6C"/>
                </a:solidFill>
                <a:effectLst/>
                <a:latin typeface="museo_slab300"/>
              </a:rPr>
              <a:t>This bright, bubbly line-up celebrates our region’s storied legacy of sparkling wine production. We honor that history –and that of our family – by combining traditional and progressive winemaking techniques for a truly effervescent tasting experience.</a:t>
            </a:r>
          </a:p>
          <a:p>
            <a:r>
              <a:rPr lang="en-US" dirty="0"/>
              <a:t>Pet Nat Riesling, Pet Nat Rose, Sparkling Riesling, Sparkling Chardonnay, Sparkling Pinot Noir.</a:t>
            </a:r>
          </a:p>
        </p:txBody>
      </p:sp>
    </p:spTree>
    <p:extLst>
      <p:ext uri="{BB962C8B-B14F-4D97-AF65-F5344CB8AC3E}">
        <p14:creationId xmlns:p14="http://schemas.microsoft.com/office/powerpoint/2010/main" val="395055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6432D-B0B5-DFE8-05DC-42CE10156B9D}"/>
              </a:ext>
            </a:extLst>
          </p:cNvPr>
          <p:cNvSpPr>
            <a:spLocks noGrp="1"/>
          </p:cNvSpPr>
          <p:nvPr>
            <p:ph type="title"/>
          </p:nvPr>
        </p:nvSpPr>
        <p:spPr>
          <a:xfrm>
            <a:off x="630936" y="639520"/>
            <a:ext cx="3429000" cy="1719072"/>
          </a:xfrm>
        </p:spPr>
        <p:txBody>
          <a:bodyPr anchor="b">
            <a:normAutofit/>
          </a:bodyPr>
          <a:lstStyle/>
          <a:p>
            <a:r>
              <a:rPr lang="en-US" sz="3800" b="0" i="0" u="none" strike="noStrike" cap="all">
                <a:effectLst/>
                <a:latin typeface="gothambold"/>
                <a:hlinkClick r:id="rId2"/>
              </a:rPr>
              <a:t>THE DOLCE COLLECTION</a:t>
            </a:r>
            <a:br>
              <a:rPr lang="en-US" sz="3800" b="0" i="0" cap="all">
                <a:effectLst/>
                <a:latin typeface="gothambold"/>
              </a:rPr>
            </a:br>
            <a:endParaRPr lang="en-US" sz="38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B415F0-A93B-37C4-A7F6-243B511AD73B}"/>
              </a:ext>
            </a:extLst>
          </p:cNvPr>
          <p:cNvSpPr>
            <a:spLocks noGrp="1"/>
          </p:cNvSpPr>
          <p:nvPr>
            <p:ph idx="1"/>
          </p:nvPr>
        </p:nvSpPr>
        <p:spPr>
          <a:xfrm>
            <a:off x="630936" y="2807208"/>
            <a:ext cx="3429000" cy="3410712"/>
          </a:xfrm>
        </p:spPr>
        <p:txBody>
          <a:bodyPr anchor="t">
            <a:normAutofit/>
          </a:bodyPr>
          <a:lstStyle/>
          <a:p>
            <a:r>
              <a:rPr lang="en-US" sz="2200" b="0" i="0">
                <a:effectLst/>
                <a:latin typeface="museo_slab500"/>
              </a:rPr>
              <a:t>Seek Joy</a:t>
            </a:r>
          </a:p>
          <a:p>
            <a:r>
              <a:rPr lang="en-US" sz="2200" b="0" i="0">
                <a:effectLst/>
                <a:latin typeface="museo_slab300"/>
              </a:rPr>
              <a:t>Juicy fruits and honey take center stage in this</a:t>
            </a:r>
            <a:br>
              <a:rPr lang="en-US" sz="2200" b="0" i="0">
                <a:effectLst/>
                <a:latin typeface="museo_slab300"/>
              </a:rPr>
            </a:br>
            <a:r>
              <a:rPr lang="en-US" sz="2200" b="0" i="0">
                <a:effectLst/>
                <a:latin typeface="museo_slab300"/>
              </a:rPr>
              <a:t>limited collection of sweet yet balanced wines.</a:t>
            </a:r>
          </a:p>
          <a:p>
            <a:r>
              <a:rPr lang="en-US" sz="2200"/>
              <a:t>Niagara, South Shore Rose, Concord, Cranberry, Blueberry, Honey Mead, Sangria</a:t>
            </a:r>
          </a:p>
        </p:txBody>
      </p:sp>
      <p:pic>
        <p:nvPicPr>
          <p:cNvPr id="7" name="Graphic 6" descr="Wines">
            <a:extLst>
              <a:ext uri="{FF2B5EF4-FFF2-40B4-BE49-F238E27FC236}">
                <a16:creationId xmlns:a16="http://schemas.microsoft.com/office/drawing/2014/main" id="{E7FDBA31-E405-F782-FCF6-FF6624A06D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313944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169C2-69B8-3171-1CF4-29011D6371FE}"/>
              </a:ext>
            </a:extLst>
          </p:cNvPr>
          <p:cNvSpPr>
            <a:spLocks noGrp="1"/>
          </p:cNvSpPr>
          <p:nvPr>
            <p:ph type="title"/>
          </p:nvPr>
        </p:nvSpPr>
        <p:spPr>
          <a:xfrm>
            <a:off x="686834" y="1153572"/>
            <a:ext cx="3200400" cy="4461163"/>
          </a:xfrm>
        </p:spPr>
        <p:txBody>
          <a:bodyPr>
            <a:normAutofit/>
          </a:bodyPr>
          <a:lstStyle/>
          <a:p>
            <a:r>
              <a:rPr lang="en-US" b="0" i="0">
                <a:solidFill>
                  <a:srgbClr val="FFFFFF"/>
                </a:solidFill>
                <a:effectLst/>
                <a:latin typeface="museo_slab500"/>
              </a:rPr>
              <a:t>The Inner Circle</a:t>
            </a:r>
            <a:br>
              <a:rPr lang="en-US" b="0" i="0">
                <a:solidFill>
                  <a:srgbClr val="FFFFFF"/>
                </a:solidFill>
                <a:effectLst/>
                <a:latin typeface="museo_slab500"/>
              </a:rPr>
            </a:br>
            <a:endParaRPr lang="en-US">
              <a:solidFill>
                <a:srgbClr val="FFFFFF"/>
              </a:solidFill>
            </a:endParaRPr>
          </a:p>
        </p:txBody>
      </p:sp>
      <p:sp>
        <p:nvSpPr>
          <p:cNvPr id="3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Content Placeholder 2">
            <a:extLst>
              <a:ext uri="{FF2B5EF4-FFF2-40B4-BE49-F238E27FC236}">
                <a16:creationId xmlns:a16="http://schemas.microsoft.com/office/drawing/2014/main" id="{EF92F828-0DB1-AA25-E4D4-883578002687}"/>
              </a:ext>
            </a:extLst>
          </p:cNvPr>
          <p:cNvSpPr>
            <a:spLocks noGrp="1"/>
          </p:cNvSpPr>
          <p:nvPr>
            <p:ph idx="1"/>
          </p:nvPr>
        </p:nvSpPr>
        <p:spPr>
          <a:xfrm>
            <a:off x="4447308" y="591344"/>
            <a:ext cx="6906491" cy="5585619"/>
          </a:xfrm>
        </p:spPr>
        <p:txBody>
          <a:bodyPr anchor="ctr">
            <a:normAutofit/>
          </a:bodyPr>
          <a:lstStyle/>
          <a:p>
            <a:r>
              <a:rPr lang="en-US" b="0" i="0">
                <a:effectLst/>
                <a:latin typeface="museo_slab300"/>
              </a:rPr>
              <a:t>While traditional varieties get mass recognition, it’s the lesser-known varieties that are simply irresistible to the true wine lover. This portfolio was curated for the adventurous oenophile.</a:t>
            </a:r>
          </a:p>
          <a:p>
            <a:r>
              <a:rPr lang="en-US">
                <a:latin typeface="museo_slab300"/>
              </a:rPr>
              <a:t>Gruner Veltliner, Unwooded Chardonnay, </a:t>
            </a:r>
            <a:r>
              <a:rPr lang="en-US" err="1">
                <a:latin typeface="museo_slab300"/>
              </a:rPr>
              <a:t>Traminette</a:t>
            </a:r>
            <a:r>
              <a:rPr lang="en-US">
                <a:latin typeface="museo_slab300"/>
              </a:rPr>
              <a:t>, </a:t>
            </a:r>
            <a:r>
              <a:rPr lang="en-US" err="1">
                <a:latin typeface="museo_slab300"/>
              </a:rPr>
              <a:t>Teroldego</a:t>
            </a:r>
            <a:r>
              <a:rPr lang="en-US">
                <a:latin typeface="museo_slab300"/>
              </a:rPr>
              <a:t>, Lemberger, Carmine, Zweigelt, Forte of Chambourcin</a:t>
            </a:r>
            <a:endParaRPr lang="en-US"/>
          </a:p>
        </p:txBody>
      </p:sp>
    </p:spTree>
    <p:extLst>
      <p:ext uri="{BB962C8B-B14F-4D97-AF65-F5344CB8AC3E}">
        <p14:creationId xmlns:p14="http://schemas.microsoft.com/office/powerpoint/2010/main" val="236017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4519-A3B6-5B04-9029-F1C6920D4769}"/>
              </a:ext>
            </a:extLst>
          </p:cNvPr>
          <p:cNvSpPr>
            <a:spLocks noGrp="1"/>
          </p:cNvSpPr>
          <p:nvPr>
            <p:ph type="title"/>
          </p:nvPr>
        </p:nvSpPr>
        <p:spPr/>
        <p:txBody>
          <a:bodyPr/>
          <a:lstStyle/>
          <a:p>
            <a:r>
              <a:rPr lang="en-US" dirty="0"/>
              <a:t>Other “Mazza” Brands</a:t>
            </a:r>
          </a:p>
        </p:txBody>
      </p:sp>
      <p:sp>
        <p:nvSpPr>
          <p:cNvPr id="3" name="Content Placeholder 2">
            <a:extLst>
              <a:ext uri="{FF2B5EF4-FFF2-40B4-BE49-F238E27FC236}">
                <a16:creationId xmlns:a16="http://schemas.microsoft.com/office/drawing/2014/main" id="{3FF3016F-FD78-FC00-1D9F-71B7B0A2E93B}"/>
              </a:ext>
            </a:extLst>
          </p:cNvPr>
          <p:cNvSpPr>
            <a:spLocks noGrp="1"/>
          </p:cNvSpPr>
          <p:nvPr>
            <p:ph idx="1"/>
          </p:nvPr>
        </p:nvSpPr>
        <p:spPr/>
        <p:txBody>
          <a:bodyPr>
            <a:normAutofit lnSpcReduction="10000"/>
          </a:bodyPr>
          <a:lstStyle/>
          <a:p>
            <a:r>
              <a:rPr lang="en-US" dirty="0"/>
              <a:t>The Perfect Wines - Perfect Bubbly, Perfect Blanc, Perfect Rose, Perfect Red.  Available at South Shore, and online.</a:t>
            </a:r>
          </a:p>
          <a:p>
            <a:r>
              <a:rPr lang="en-US" dirty="0"/>
              <a:t>The Bare Bones Wines – BB White, BB Rose, BB Red, BB Moscato.  Available at Mazza Vineyards, Mazza Chautauqua Cellars, and online</a:t>
            </a:r>
          </a:p>
          <a:p>
            <a:r>
              <a:rPr lang="en-US" dirty="0"/>
              <a:t>Getaway Canned Wines – Getaway Bubbly white, Getaway Bubbly Rose, and Getaway Bubbly Red.</a:t>
            </a:r>
          </a:p>
          <a:p>
            <a:r>
              <a:rPr lang="en-US" dirty="0"/>
              <a:t>Be aware that we also make Check wines (Red, white, and rose), Nectar wines (all sweet wines)</a:t>
            </a:r>
          </a:p>
          <a:p>
            <a:pPr lvl="1"/>
            <a:r>
              <a:rPr lang="en-US" dirty="0"/>
              <a:t>These are largely available offsite (grocery stores, etc.).  Not available at any of our physical locations</a:t>
            </a:r>
          </a:p>
          <a:p>
            <a:pPr marL="457200" lvl="1" indent="0">
              <a:buNone/>
            </a:pPr>
            <a:r>
              <a:rPr lang="en-US" dirty="0"/>
              <a:t>											</a:t>
            </a:r>
          </a:p>
        </p:txBody>
      </p:sp>
    </p:spTree>
    <p:extLst>
      <p:ext uri="{BB962C8B-B14F-4D97-AF65-F5344CB8AC3E}">
        <p14:creationId xmlns:p14="http://schemas.microsoft.com/office/powerpoint/2010/main" val="136502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EB40C-E8A3-8219-FD6B-98F1925A6540}"/>
              </a:ext>
            </a:extLst>
          </p:cNvPr>
          <p:cNvSpPr>
            <a:spLocks noGrp="1"/>
          </p:cNvSpPr>
          <p:nvPr>
            <p:ph type="title"/>
          </p:nvPr>
        </p:nvSpPr>
        <p:spPr>
          <a:xfrm>
            <a:off x="841248" y="548640"/>
            <a:ext cx="3600860" cy="5431536"/>
          </a:xfrm>
        </p:spPr>
        <p:txBody>
          <a:bodyPr>
            <a:normAutofit/>
          </a:bodyPr>
          <a:lstStyle/>
          <a:p>
            <a:r>
              <a:rPr lang="en-US" sz="5400"/>
              <a:t>Who are we, and What do we do?</a:t>
            </a:r>
          </a:p>
        </p:txBody>
      </p:sp>
      <p:sp>
        <p:nvSpPr>
          <p:cNvPr id="5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01EF6F22-1101-2AD6-6600-17B98274350E}"/>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We are a family owned and operated wine, beer, and spirits manufacturer.  Robert (Bob) Mazza and his brother Frank founded Mazza Vineyards in 1972; turning the family farm into a winery taking advantage of new laws allowing wine to be made from PA fruit. </a:t>
            </a:r>
          </a:p>
          <a:p>
            <a:pPr marL="0" indent="0">
              <a:buNone/>
            </a:pPr>
            <a:endParaRPr lang="en-US" sz="2200" dirty="0"/>
          </a:p>
          <a:p>
            <a:pPr marL="0" indent="0">
              <a:buNone/>
            </a:pPr>
            <a:r>
              <a:rPr lang="en-US" sz="2200" dirty="0"/>
              <a:t>Started with a single vineyard in ‘72, we now are comprised of 3 wineries (Mazza Vineyards, South Shore Wine Co., and Mazza Chautauqua Cellars), a Distillery, and brewery (Five &amp; 20 Spirits and Brewing).  A large portion of our operations also involve contract beverage production, blending and bottling.  </a:t>
            </a:r>
          </a:p>
        </p:txBody>
      </p:sp>
    </p:spTree>
    <p:extLst>
      <p:ext uri="{BB962C8B-B14F-4D97-AF65-F5344CB8AC3E}">
        <p14:creationId xmlns:p14="http://schemas.microsoft.com/office/powerpoint/2010/main" val="111926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27B2E-D45B-9D5A-07A9-ABCE08574D91}"/>
              </a:ext>
            </a:extLst>
          </p:cNvPr>
          <p:cNvSpPr>
            <a:spLocks noGrp="1"/>
          </p:cNvSpPr>
          <p:nvPr>
            <p:ph type="title"/>
          </p:nvPr>
        </p:nvSpPr>
        <p:spPr>
          <a:xfrm>
            <a:off x="640080" y="325369"/>
            <a:ext cx="4368602" cy="1956841"/>
          </a:xfrm>
        </p:spPr>
        <p:txBody>
          <a:bodyPr anchor="b">
            <a:normAutofit/>
          </a:bodyPr>
          <a:lstStyle/>
          <a:p>
            <a:r>
              <a:rPr lang="en-US" sz="5400"/>
              <a:t>Basic wine production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F88749-F5CF-349D-D6EB-1D45F75BCAB3}"/>
              </a:ext>
            </a:extLst>
          </p:cNvPr>
          <p:cNvSpPr>
            <a:spLocks noGrp="1"/>
          </p:cNvSpPr>
          <p:nvPr>
            <p:ph idx="1"/>
          </p:nvPr>
        </p:nvSpPr>
        <p:spPr>
          <a:xfrm>
            <a:off x="640080" y="2872899"/>
            <a:ext cx="4243589" cy="3320668"/>
          </a:xfrm>
        </p:spPr>
        <p:txBody>
          <a:bodyPr>
            <a:normAutofit/>
          </a:bodyPr>
          <a:lstStyle/>
          <a:p>
            <a:r>
              <a:rPr lang="en-US" sz="2200" dirty="0"/>
              <a:t>Grapes are harvested, fermented and pressed (or pressed then fermented), sometimes aged, and then bottled</a:t>
            </a:r>
          </a:p>
        </p:txBody>
      </p:sp>
      <p:pic>
        <p:nvPicPr>
          <p:cNvPr id="5" name="Picture 4" descr="Grapes on a tree">
            <a:extLst>
              <a:ext uri="{FF2B5EF4-FFF2-40B4-BE49-F238E27FC236}">
                <a16:creationId xmlns:a16="http://schemas.microsoft.com/office/drawing/2014/main" id="{6222A779-320E-9486-AC66-4A0C790AEA85}"/>
              </a:ext>
            </a:extLst>
          </p:cNvPr>
          <p:cNvPicPr>
            <a:picLocks noChangeAspect="1"/>
          </p:cNvPicPr>
          <p:nvPr/>
        </p:nvPicPr>
        <p:blipFill rotWithShape="1">
          <a:blip r:embed="rId2"/>
          <a:srcRect l="27134" r="591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9656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A6F697-D0F3-16E6-9175-0B1D048708E7}"/>
              </a:ext>
            </a:extLst>
          </p:cNvPr>
          <p:cNvPicPr>
            <a:picLocks noChangeAspect="1"/>
          </p:cNvPicPr>
          <p:nvPr/>
        </p:nvPicPr>
        <p:blipFill>
          <a:blip r:embed="rId2"/>
          <a:stretch>
            <a:fillRect/>
          </a:stretch>
        </p:blipFill>
        <p:spPr>
          <a:xfrm>
            <a:off x="689317" y="193426"/>
            <a:ext cx="11000935" cy="6453554"/>
          </a:xfrm>
          <a:prstGeom prst="rect">
            <a:avLst/>
          </a:prstGeom>
        </p:spPr>
      </p:pic>
    </p:spTree>
    <p:extLst>
      <p:ext uri="{BB962C8B-B14F-4D97-AF65-F5344CB8AC3E}">
        <p14:creationId xmlns:p14="http://schemas.microsoft.com/office/powerpoint/2010/main" val="345803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3DD357-24B7-015B-46E2-5DE4E84D6683}"/>
              </a:ext>
            </a:extLst>
          </p:cNvPr>
          <p:cNvPicPr>
            <a:picLocks noChangeAspect="1"/>
          </p:cNvPicPr>
          <p:nvPr/>
        </p:nvPicPr>
        <p:blipFill>
          <a:blip r:embed="rId2"/>
          <a:stretch>
            <a:fillRect/>
          </a:stretch>
        </p:blipFill>
        <p:spPr>
          <a:xfrm>
            <a:off x="407963" y="418513"/>
            <a:ext cx="11310425" cy="6284741"/>
          </a:xfrm>
          <a:prstGeom prst="rect">
            <a:avLst/>
          </a:prstGeom>
        </p:spPr>
      </p:pic>
    </p:spTree>
    <p:extLst>
      <p:ext uri="{BB962C8B-B14F-4D97-AF65-F5344CB8AC3E}">
        <p14:creationId xmlns:p14="http://schemas.microsoft.com/office/powerpoint/2010/main" val="380399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A8E64-F640-D968-BF44-9A809D86BE0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WINEMAKERS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30153F5-E3A9-83F2-680C-8270D3E870B9}"/>
              </a:ext>
            </a:extLst>
          </p:cNvPr>
          <p:cNvSpPr>
            <a:spLocks noGrp="1"/>
          </p:cNvSpPr>
          <p:nvPr>
            <p:ph sz="half" idx="2"/>
          </p:nvPr>
        </p:nvSpPr>
        <p:spPr>
          <a:xfrm>
            <a:off x="572493" y="2071316"/>
            <a:ext cx="6713552" cy="4119172"/>
          </a:xfrm>
        </p:spPr>
        <p:txBody>
          <a:bodyPr vert="horz" lIns="91440" tIns="45720" rIns="91440" bIns="45720" rtlCol="0" anchor="t">
            <a:normAutofit/>
          </a:bodyPr>
          <a:lstStyle/>
          <a:p>
            <a:r>
              <a:rPr lang="en-US" sz="2000" b="0" i="0" dirty="0">
                <a:effectLst/>
              </a:rPr>
              <a:t>Mario Mazza</a:t>
            </a:r>
          </a:p>
          <a:p>
            <a:r>
              <a:rPr lang="en-US" sz="2000" b="0" i="0" dirty="0">
                <a:effectLst/>
              </a:rPr>
              <a:t>General Manager, Co-Owner, and Vice President</a:t>
            </a:r>
          </a:p>
          <a:p>
            <a:r>
              <a:rPr lang="en-US" sz="2000" b="0" i="0" dirty="0">
                <a:effectLst/>
              </a:rPr>
              <a:t>With a Bachelor of Science in Chemical Engineering from Case Western Reserve University in Cleveland, OH – Mario went on to earn a Master’s in Enology from the University of Adelaide in Australia. While there, he gained experience in the Barossa Valley and in the Adelaide Hills. In addition to his early exposure to the family business, Mario has 15 years of experience in research &amp; commercial winemaking, as well as sensory training including the PA Wine Quality Initiative. He has a passion for quality &amp; excellence in both process &amp; product.</a:t>
            </a:r>
          </a:p>
          <a:p>
            <a:endParaRPr lang="en-US" sz="2000" dirty="0"/>
          </a:p>
        </p:txBody>
      </p:sp>
      <p:pic>
        <p:nvPicPr>
          <p:cNvPr id="5" name="Content Placeholder 4">
            <a:extLst>
              <a:ext uri="{FF2B5EF4-FFF2-40B4-BE49-F238E27FC236}">
                <a16:creationId xmlns:a16="http://schemas.microsoft.com/office/drawing/2014/main" id="{898F3A88-53F3-82E7-80F1-EE7B01B848A4}"/>
              </a:ext>
            </a:extLst>
          </p:cNvPr>
          <p:cNvPicPr>
            <a:picLocks noGrp="1" noChangeAspect="1"/>
          </p:cNvPicPr>
          <p:nvPr>
            <p:ph sz="half" idx="1"/>
          </p:nvPr>
        </p:nvPicPr>
        <p:blipFill rotWithShape="1">
          <a:blip r:embed="rId2"/>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408478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10988-F6DB-37C1-B1B4-12A1FF385E5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dirty="0">
                <a:solidFill>
                  <a:schemeClr val="tx1"/>
                </a:solidFill>
                <a:latin typeface="+mj-lt"/>
                <a:ea typeface="+mj-ea"/>
                <a:cs typeface="+mj-cs"/>
              </a:rPr>
              <a:t>WINEMAKERS</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FDCAE1B-6887-72E1-0D0A-7EEE6B85EEA6}"/>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1500" b="0" i="0">
                <a:effectLst/>
              </a:rPr>
              <a:t>Matthew Herrera</a:t>
            </a:r>
          </a:p>
          <a:p>
            <a:r>
              <a:rPr lang="en-US" sz="1500" b="0" i="0">
                <a:effectLst/>
              </a:rPr>
              <a:t>Assistant Winemaker</a:t>
            </a:r>
          </a:p>
          <a:p>
            <a:r>
              <a:rPr lang="en-US" sz="1500" b="0" i="0">
                <a:effectLst/>
              </a:rPr>
              <a:t>Matt, originally from Western New York, earned his BSc in Molecular Biology from Defiance College and his MSc in the same from OSU. Between his undergrad and graduate programs, an opportunity to travel abroad brought him to wine regions across Europe and, with that, a lasting appreciation for the craft of winemaking. Since that time, Matt has become a Certified Sommelier, made his way through level 4 of the WSET program, and gained professional experience as a wine buyer, beverage program director, and finally reaching his ultimate goal of winemaking, proudly joining the team at Mazza Vineyards as the assistant winemaker.</a:t>
            </a:r>
          </a:p>
          <a:p>
            <a:endParaRPr lang="en-US" sz="1500"/>
          </a:p>
        </p:txBody>
      </p:sp>
      <p:pic>
        <p:nvPicPr>
          <p:cNvPr id="5" name="Content Placeholder 4">
            <a:extLst>
              <a:ext uri="{FF2B5EF4-FFF2-40B4-BE49-F238E27FC236}">
                <a16:creationId xmlns:a16="http://schemas.microsoft.com/office/drawing/2014/main" id="{D36EFE69-D9D5-3345-07CA-47A456F40A66}"/>
              </a:ext>
            </a:extLst>
          </p:cNvPr>
          <p:cNvPicPr>
            <a:picLocks noGrp="1" noChangeAspect="1"/>
          </p:cNvPicPr>
          <p:nvPr>
            <p:ph sz="half" idx="1"/>
          </p:nvPr>
        </p:nvPicPr>
        <p:blipFill>
          <a:blip r:embed="rId2"/>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67593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F0A61-D1D8-0907-5E6A-4C4512637282}"/>
              </a:ext>
            </a:extLst>
          </p:cNvPr>
          <p:cNvSpPr>
            <a:spLocks noGrp="1"/>
          </p:cNvSpPr>
          <p:nvPr>
            <p:ph type="title"/>
          </p:nvPr>
        </p:nvSpPr>
        <p:spPr>
          <a:xfrm>
            <a:off x="838200" y="365125"/>
            <a:ext cx="10515600" cy="1325563"/>
          </a:xfrm>
        </p:spPr>
        <p:txBody>
          <a:bodyPr>
            <a:normAutofit/>
          </a:bodyPr>
          <a:lstStyle/>
          <a:p>
            <a:r>
              <a:rPr lang="en-US" sz="5400"/>
              <a:t>WINEMAKERS</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41C8923A-78D2-41F4-5647-0B384C5D0078}"/>
              </a:ext>
            </a:extLst>
          </p:cNvPr>
          <p:cNvSpPr>
            <a:spLocks noGrp="1"/>
          </p:cNvSpPr>
          <p:nvPr>
            <p:ph idx="1"/>
          </p:nvPr>
        </p:nvSpPr>
        <p:spPr>
          <a:xfrm>
            <a:off x="838200" y="1929384"/>
            <a:ext cx="10515600" cy="4251960"/>
          </a:xfrm>
        </p:spPr>
        <p:txBody>
          <a:bodyPr>
            <a:normAutofit/>
          </a:bodyPr>
          <a:lstStyle/>
          <a:p>
            <a:r>
              <a:rPr lang="en-US" sz="2200" b="1" dirty="0"/>
              <a:t>Guillermo Lombardo</a:t>
            </a:r>
          </a:p>
          <a:p>
            <a:r>
              <a:rPr lang="en-US" sz="2200" dirty="0"/>
              <a:t>Consulting winemaker.  Works predominantly remotely from his home in Argentina.  </a:t>
            </a:r>
          </a:p>
          <a:p>
            <a:r>
              <a:rPr lang="en-US" sz="2200" dirty="0"/>
              <a:t>Very involved in entire winemaking process</a:t>
            </a:r>
          </a:p>
        </p:txBody>
      </p:sp>
    </p:spTree>
    <p:extLst>
      <p:ext uri="{BB962C8B-B14F-4D97-AF65-F5344CB8AC3E}">
        <p14:creationId xmlns:p14="http://schemas.microsoft.com/office/powerpoint/2010/main" val="6211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F3445-1A67-05F1-DC02-8282291E81F4}"/>
              </a:ext>
            </a:extLst>
          </p:cNvPr>
          <p:cNvSpPr>
            <a:spLocks noGrp="1"/>
          </p:cNvSpPr>
          <p:nvPr>
            <p:ph type="title"/>
          </p:nvPr>
        </p:nvSpPr>
        <p:spPr>
          <a:xfrm>
            <a:off x="838200" y="365125"/>
            <a:ext cx="10515600" cy="1325563"/>
          </a:xfrm>
        </p:spPr>
        <p:txBody>
          <a:bodyPr>
            <a:normAutofit/>
          </a:bodyPr>
          <a:lstStyle/>
          <a:p>
            <a:r>
              <a:rPr lang="en-US" sz="5400"/>
              <a:t>Basic spirit distillation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91ACF1-C46C-0171-EBD6-9E0659882305}"/>
              </a:ext>
            </a:extLst>
          </p:cNvPr>
          <p:cNvSpPr>
            <a:spLocks noGrp="1"/>
          </p:cNvSpPr>
          <p:nvPr>
            <p:ph idx="1"/>
          </p:nvPr>
        </p:nvSpPr>
        <p:spPr>
          <a:xfrm>
            <a:off x="838200" y="1929384"/>
            <a:ext cx="10515600" cy="4251960"/>
          </a:xfrm>
        </p:spPr>
        <p:txBody>
          <a:bodyPr>
            <a:normAutofit/>
          </a:bodyPr>
          <a:lstStyle/>
          <a:p>
            <a:r>
              <a:rPr lang="en-US" sz="2200" dirty="0">
                <a:latin typeface="Roboto" panose="02000000000000000000" pitchFamily="2" charset="0"/>
              </a:rPr>
              <a:t>A mash of grains (or fruits or other sugars in some instances) are cooked into a mash and fermented. </a:t>
            </a:r>
          </a:p>
          <a:p>
            <a:r>
              <a:rPr lang="en-US" sz="2200" dirty="0">
                <a:latin typeface="Roboto" panose="02000000000000000000" pitchFamily="2" charset="0"/>
              </a:rPr>
              <a:t>Resulting liquid is distilled to separate alcohol from remaining liquid. </a:t>
            </a:r>
            <a:r>
              <a:rPr lang="en-US" sz="2200" b="0" i="0" dirty="0">
                <a:effectLst/>
                <a:latin typeface="Roboto" panose="02000000000000000000" pitchFamily="2" charset="0"/>
              </a:rPr>
              <a:t>Distillation is </a:t>
            </a:r>
            <a:r>
              <a:rPr lang="en-US" sz="2200" b="1" i="0" dirty="0">
                <a:effectLst/>
                <a:latin typeface="Roboto" panose="02000000000000000000" pitchFamily="2" charset="0"/>
              </a:rPr>
              <a:t>the process of separating alcohol from water via evaporation and condensation</a:t>
            </a:r>
            <a:r>
              <a:rPr lang="en-US" sz="2200" b="0" i="0" dirty="0">
                <a:effectLst/>
                <a:latin typeface="Roboto" panose="02000000000000000000" pitchFamily="2" charset="0"/>
              </a:rPr>
              <a:t>. The base alcohol is heated, and certain parts of it are captured. This process purifies and concentrates the remaining alcohol</a:t>
            </a:r>
            <a:endParaRPr lang="en-US" sz="2200" dirty="0"/>
          </a:p>
        </p:txBody>
      </p:sp>
    </p:spTree>
    <p:extLst>
      <p:ext uri="{BB962C8B-B14F-4D97-AF65-F5344CB8AC3E}">
        <p14:creationId xmlns:p14="http://schemas.microsoft.com/office/powerpoint/2010/main" val="332794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A9F63E-C5CE-0FC5-736F-C2EB43528889}"/>
              </a:ext>
            </a:extLst>
          </p:cNvPr>
          <p:cNvPicPr>
            <a:picLocks noChangeAspect="1"/>
          </p:cNvPicPr>
          <p:nvPr/>
        </p:nvPicPr>
        <p:blipFill rotWithShape="1">
          <a:blip r:embed="rId2"/>
          <a:srcRect b="3930"/>
          <a:stretch/>
        </p:blipFill>
        <p:spPr>
          <a:xfrm>
            <a:off x="2330437" y="643468"/>
            <a:ext cx="7531125" cy="5472034"/>
          </a:xfrm>
          <a:prstGeom prst="rect">
            <a:avLst/>
          </a:prstGeom>
          <a:ln>
            <a:noFill/>
          </a:ln>
        </p:spPr>
      </p:pic>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60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8376B-28CC-7D44-F225-3065DCF26C6E}"/>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3700"/>
              <a:t>HEAD OF DISTILLING AND BREWING OPERATIONS</a:t>
            </a:r>
            <a:br>
              <a:rPr lang="en-US" sz="3700"/>
            </a:br>
            <a:endParaRPr lang="en-US" sz="3700"/>
          </a:p>
        </p:txBody>
      </p:sp>
      <p:sp>
        <p:nvSpPr>
          <p:cNvPr id="4" name="Content Placeholder 3">
            <a:extLst>
              <a:ext uri="{FF2B5EF4-FFF2-40B4-BE49-F238E27FC236}">
                <a16:creationId xmlns:a16="http://schemas.microsoft.com/office/drawing/2014/main" id="{6D0FEBDB-D8E2-F894-E80E-897CB172ABD0}"/>
              </a:ext>
            </a:extLst>
          </p:cNvPr>
          <p:cNvSpPr>
            <a:spLocks noGrp="1"/>
          </p:cNvSpPr>
          <p:nvPr>
            <p:ph sz="half" idx="2"/>
          </p:nvPr>
        </p:nvSpPr>
        <p:spPr>
          <a:xfrm>
            <a:off x="838200" y="2333297"/>
            <a:ext cx="4619621" cy="3843666"/>
          </a:xfrm>
        </p:spPr>
        <p:txBody>
          <a:bodyPr vert="horz" lIns="91440" tIns="45720" rIns="91440" bIns="45720" rtlCol="0">
            <a:normAutofit/>
          </a:bodyPr>
          <a:lstStyle/>
          <a:p>
            <a:r>
              <a:rPr lang="en-US" sz="2000"/>
              <a:t>Joe Nelson</a:t>
            </a:r>
          </a:p>
          <a:p>
            <a:r>
              <a:rPr lang="en-US" sz="2000"/>
              <a:t>With hands-on experience since 2008 and several technical short courses for distilling, Joe has found his passion and his niche in distillation. His repertoire has grown along with his knowledge and skills; from a previous venture in brewing beer, it has expanded into all areas of fermentation, including mead, wine, spirits &amp; whiskey.</a:t>
            </a:r>
          </a:p>
          <a:p>
            <a:endParaRPr lang="en-US" sz="2000"/>
          </a:p>
        </p:txBody>
      </p:sp>
      <p:pic>
        <p:nvPicPr>
          <p:cNvPr id="5" name="Content Placeholder 4">
            <a:extLst>
              <a:ext uri="{FF2B5EF4-FFF2-40B4-BE49-F238E27FC236}">
                <a16:creationId xmlns:a16="http://schemas.microsoft.com/office/drawing/2014/main" id="{188105D8-A3F6-8E7A-131E-C727D1E0EF08}"/>
              </a:ext>
            </a:extLst>
          </p:cNvPr>
          <p:cNvPicPr>
            <a:picLocks noGrp="1" noChangeAspect="1"/>
          </p:cNvPicPr>
          <p:nvPr>
            <p:ph sz="half" idx="1"/>
          </p:nvPr>
        </p:nvPicPr>
        <p:blipFill rotWithShape="1">
          <a:blip r:embed="rId2"/>
          <a:srcRect l="4778" r="827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2432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C80C-05FE-100B-9D73-7632674BD98E}"/>
              </a:ext>
            </a:extLst>
          </p:cNvPr>
          <p:cNvSpPr>
            <a:spLocks noGrp="1"/>
          </p:cNvSpPr>
          <p:nvPr>
            <p:ph type="title"/>
          </p:nvPr>
        </p:nvSpPr>
        <p:spPr/>
        <p:txBody>
          <a:bodyPr/>
          <a:lstStyle/>
          <a:p>
            <a:r>
              <a:rPr lang="en-US" dirty="0"/>
              <a:t>BEER</a:t>
            </a:r>
          </a:p>
        </p:txBody>
      </p:sp>
      <p:sp>
        <p:nvSpPr>
          <p:cNvPr id="3" name="Content Placeholder 2">
            <a:extLst>
              <a:ext uri="{FF2B5EF4-FFF2-40B4-BE49-F238E27FC236}">
                <a16:creationId xmlns:a16="http://schemas.microsoft.com/office/drawing/2014/main" id="{9EB1B159-544F-1415-D4DB-95C1EB42D718}"/>
              </a:ext>
            </a:extLst>
          </p:cNvPr>
          <p:cNvSpPr>
            <a:spLocks noGrp="1"/>
          </p:cNvSpPr>
          <p:nvPr>
            <p:ph idx="1"/>
          </p:nvPr>
        </p:nvSpPr>
        <p:spPr/>
        <p:txBody>
          <a:bodyPr/>
          <a:lstStyle/>
          <a:p>
            <a:r>
              <a:rPr lang="en-US" dirty="0"/>
              <a:t>By simplest definition, Beer is an alcoholic beverage made from fermenting a mash of grains.</a:t>
            </a:r>
          </a:p>
          <a:p>
            <a:r>
              <a:rPr lang="en-US" dirty="0"/>
              <a:t>Hops is generally used to add flavor</a:t>
            </a:r>
          </a:p>
          <a:p>
            <a:r>
              <a:rPr lang="en-US" dirty="0"/>
              <a:t>Many other techniques are also used in beer production (ex:  barrel aging, fruit, and other flavor additions) </a:t>
            </a:r>
          </a:p>
        </p:txBody>
      </p:sp>
    </p:spTree>
    <p:extLst>
      <p:ext uri="{BB962C8B-B14F-4D97-AF65-F5344CB8AC3E}">
        <p14:creationId xmlns:p14="http://schemas.microsoft.com/office/powerpoint/2010/main" val="411224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A025B-F542-D6CA-28E0-D40374EE054E}"/>
              </a:ext>
            </a:extLst>
          </p:cNvPr>
          <p:cNvSpPr>
            <a:spLocks noGrp="1"/>
          </p:cNvSpPr>
          <p:nvPr>
            <p:ph type="title"/>
          </p:nvPr>
        </p:nvSpPr>
        <p:spPr>
          <a:xfrm>
            <a:off x="635000" y="640823"/>
            <a:ext cx="3418659" cy="5583148"/>
          </a:xfrm>
        </p:spPr>
        <p:txBody>
          <a:bodyPr anchor="ctr">
            <a:normAutofit/>
          </a:bodyPr>
          <a:lstStyle/>
          <a:p>
            <a:r>
              <a:rPr lang="en-US" sz="5400"/>
              <a:t>Who’s Who in the Mazza Family?</a:t>
            </a:r>
            <a:br>
              <a:rPr lang="en-US" sz="5400"/>
            </a:b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545C88-C42C-42CC-46AD-3312C5C998EE}"/>
              </a:ext>
            </a:extLst>
          </p:cNvPr>
          <p:cNvGraphicFramePr>
            <a:graphicFrameLocks noGrp="1"/>
          </p:cNvGraphicFramePr>
          <p:nvPr>
            <p:ph idx="1"/>
            <p:extLst>
              <p:ext uri="{D42A27DB-BD31-4B8C-83A1-F6EECF244321}">
                <p14:modId xmlns:p14="http://schemas.microsoft.com/office/powerpoint/2010/main" val="21247407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72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with medium confidence">
            <a:extLst>
              <a:ext uri="{FF2B5EF4-FFF2-40B4-BE49-F238E27FC236}">
                <a16:creationId xmlns:a16="http://schemas.microsoft.com/office/drawing/2014/main" id="{734F2BC2-3705-584D-6A45-0E7DB3454905}"/>
              </a:ext>
            </a:extLst>
          </p:cNvPr>
          <p:cNvPicPr>
            <a:picLocks noChangeAspect="1"/>
          </p:cNvPicPr>
          <p:nvPr/>
        </p:nvPicPr>
        <p:blipFill rotWithShape="1">
          <a:blip r:embed="rId2"/>
          <a:srcRect t="18496" b="21450"/>
          <a:stretch/>
        </p:blipFill>
        <p:spPr>
          <a:xfrm>
            <a:off x="1012828" y="914400"/>
            <a:ext cx="10090144" cy="4968819"/>
          </a:xfrm>
          <a:prstGeom prst="rect">
            <a:avLst/>
          </a:prstGeom>
        </p:spPr>
      </p:pic>
    </p:spTree>
    <p:extLst>
      <p:ext uri="{BB962C8B-B14F-4D97-AF65-F5344CB8AC3E}">
        <p14:creationId xmlns:p14="http://schemas.microsoft.com/office/powerpoint/2010/main" val="111711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74B5F-42D0-A36E-241C-ABC0DC41CB08}"/>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BREWER</a:t>
            </a:r>
          </a:p>
        </p:txBody>
      </p:sp>
      <p:sp>
        <p:nvSpPr>
          <p:cNvPr id="4" name="Content Placeholder 3">
            <a:extLst>
              <a:ext uri="{FF2B5EF4-FFF2-40B4-BE49-F238E27FC236}">
                <a16:creationId xmlns:a16="http://schemas.microsoft.com/office/drawing/2014/main" id="{8903E78E-8A77-2CDB-DB59-7B34A70DAFEC}"/>
              </a:ext>
            </a:extLst>
          </p:cNvPr>
          <p:cNvSpPr>
            <a:spLocks noGrp="1"/>
          </p:cNvSpPr>
          <p:nvPr>
            <p:ph sz="half" idx="2"/>
          </p:nvPr>
        </p:nvSpPr>
        <p:spPr>
          <a:xfrm>
            <a:off x="599609" y="4685288"/>
            <a:ext cx="4171994" cy="1035781"/>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Nelson DaSilva</a:t>
            </a:r>
          </a:p>
        </p:txBody>
      </p:sp>
      <p:grpSp>
        <p:nvGrpSpPr>
          <p:cNvPr id="26"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ald person with a beard&#10;&#10;Description automatically generated with medium confidence">
            <a:extLst>
              <a:ext uri="{FF2B5EF4-FFF2-40B4-BE49-F238E27FC236}">
                <a16:creationId xmlns:a16="http://schemas.microsoft.com/office/drawing/2014/main" id="{C2CC26CE-E33F-77BF-86E1-3011CDB988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9666" y="557360"/>
            <a:ext cx="3210641" cy="5632704"/>
          </a:xfrm>
          <a:prstGeom prst="rect">
            <a:avLst/>
          </a:prstGeom>
        </p:spPr>
      </p:pic>
    </p:spTree>
    <p:extLst>
      <p:ext uri="{BB962C8B-B14F-4D97-AF65-F5344CB8AC3E}">
        <p14:creationId xmlns:p14="http://schemas.microsoft.com/office/powerpoint/2010/main" val="365401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23272F4-8FEF-E7AB-5FAD-480F5AE61338}"/>
              </a:ext>
            </a:extLst>
          </p:cNvPr>
          <p:cNvSpPr>
            <a:spLocks noGrp="1"/>
          </p:cNvSpPr>
          <p:nvPr>
            <p:ph type="title"/>
          </p:nvPr>
        </p:nvSpPr>
        <p:spPr>
          <a:xfrm>
            <a:off x="841248" y="548640"/>
            <a:ext cx="3600860" cy="5431536"/>
          </a:xfrm>
        </p:spPr>
        <p:txBody>
          <a:bodyPr>
            <a:normAutofit/>
          </a:bodyPr>
          <a:lstStyle/>
          <a:p>
            <a:r>
              <a:rPr lang="en-US" sz="5400"/>
              <a:t>WEBSITE AND SOCIAL LINKS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559991B-A2B8-8306-B8C4-4C0C41EE87D4}"/>
              </a:ext>
            </a:extLst>
          </p:cNvPr>
          <p:cNvSpPr>
            <a:spLocks noGrp="1"/>
          </p:cNvSpPr>
          <p:nvPr>
            <p:ph idx="1"/>
          </p:nvPr>
        </p:nvSpPr>
        <p:spPr>
          <a:xfrm>
            <a:off x="5126418" y="552091"/>
            <a:ext cx="6224335" cy="5431536"/>
          </a:xfrm>
        </p:spPr>
        <p:txBody>
          <a:bodyPr anchor="ctr">
            <a:normAutofit/>
          </a:bodyPr>
          <a:lstStyle/>
          <a:p>
            <a:pPr marL="0" indent="0">
              <a:buNone/>
            </a:pPr>
            <a:r>
              <a:rPr lang="en-US" sz="2200">
                <a:hlinkClick r:id="rId2"/>
              </a:rPr>
              <a:t>www.enjoymazza.com</a:t>
            </a:r>
            <a:endParaRPr lang="en-US" sz="2200"/>
          </a:p>
          <a:p>
            <a:pPr marL="0" indent="0">
              <a:buNone/>
            </a:pPr>
            <a:r>
              <a:rPr lang="en-US" sz="2200">
                <a:hlinkClick r:id="rId3"/>
              </a:rPr>
              <a:t>www.five&amp;20.com</a:t>
            </a:r>
            <a:endParaRPr lang="en-US" sz="2200"/>
          </a:p>
          <a:p>
            <a:pPr marL="0" indent="0">
              <a:buNone/>
            </a:pPr>
            <a:r>
              <a:rPr lang="en-US" sz="2200"/>
              <a:t>@mazzawines FB, TW, IG, Youtube</a:t>
            </a:r>
          </a:p>
          <a:p>
            <a:pPr marL="0" indent="0">
              <a:buNone/>
            </a:pPr>
            <a:r>
              <a:rPr lang="en-US" sz="2200"/>
              <a:t>@fiveand20 FB, TW IG</a:t>
            </a:r>
          </a:p>
        </p:txBody>
      </p:sp>
    </p:spTree>
    <p:extLst>
      <p:ext uri="{BB962C8B-B14F-4D97-AF65-F5344CB8AC3E}">
        <p14:creationId xmlns:p14="http://schemas.microsoft.com/office/powerpoint/2010/main" val="3917933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2D5E7-39F4-61D5-15DA-8ECD621A5A8D}"/>
              </a:ext>
            </a:extLst>
          </p:cNvPr>
          <p:cNvSpPr>
            <a:spLocks noGrp="1"/>
          </p:cNvSpPr>
          <p:nvPr>
            <p:ph type="title"/>
          </p:nvPr>
        </p:nvSpPr>
        <p:spPr>
          <a:xfrm>
            <a:off x="838200" y="365125"/>
            <a:ext cx="10515600" cy="1325563"/>
          </a:xfrm>
        </p:spPr>
        <p:txBody>
          <a:bodyPr>
            <a:normAutofit/>
          </a:bodyPr>
          <a:lstStyle/>
          <a:p>
            <a:r>
              <a:rPr lang="en-US" sz="4200"/>
              <a:t>RESOURCES – PLEASE TAKE TIME TO LOOK AT THESE WEB PAGES AND LINKS.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A4FF65-1F5F-E825-00AD-BE7C3A27546C}"/>
              </a:ext>
            </a:extLst>
          </p:cNvPr>
          <p:cNvSpPr>
            <a:spLocks noGrp="1"/>
          </p:cNvSpPr>
          <p:nvPr>
            <p:ph idx="1"/>
          </p:nvPr>
        </p:nvSpPr>
        <p:spPr>
          <a:xfrm>
            <a:off x="838200" y="1929384"/>
            <a:ext cx="10515600" cy="4251960"/>
          </a:xfrm>
        </p:spPr>
        <p:txBody>
          <a:bodyPr>
            <a:normAutofit/>
          </a:bodyPr>
          <a:lstStyle/>
          <a:p>
            <a:r>
              <a:rPr lang="en-US" sz="2200" dirty="0">
                <a:hlinkClick r:id="rId2"/>
              </a:rPr>
              <a:t>www.enjoymazza.com</a:t>
            </a:r>
            <a:r>
              <a:rPr lang="en-US" sz="2200" dirty="0"/>
              <a:t> – very comprehensive landing page to investigate all things Mazza</a:t>
            </a:r>
          </a:p>
          <a:p>
            <a:r>
              <a:rPr lang="en-US" sz="2200" dirty="0">
                <a:hlinkClick r:id="rId3"/>
              </a:rPr>
              <a:t>What is Wine? A Beautiful Explanation | Wine Folly</a:t>
            </a:r>
            <a:endParaRPr lang="en-US" sz="2200" dirty="0"/>
          </a:p>
          <a:p>
            <a:r>
              <a:rPr lang="en-US" sz="2200" dirty="0">
                <a:hlinkClick r:id="rId4"/>
              </a:rPr>
              <a:t>Wine Sweetness Chart | Wine Folly</a:t>
            </a:r>
            <a:endParaRPr lang="en-US" sz="2200" dirty="0"/>
          </a:p>
          <a:p>
            <a:r>
              <a:rPr lang="en-US" sz="2200" dirty="0">
                <a:hlinkClick r:id="rId5"/>
              </a:rPr>
              <a:t>What Are Tannins In Wine? | Wine Folly</a:t>
            </a:r>
            <a:endParaRPr lang="en-US" sz="2200" dirty="0"/>
          </a:p>
          <a:p>
            <a:r>
              <a:rPr lang="en-US" sz="2200" dirty="0">
                <a:hlinkClick r:id="rId6"/>
              </a:rPr>
              <a:t>What Is a Liquor or Distilled Spirit?</a:t>
            </a:r>
            <a:endParaRPr lang="en-US" sz="2200" dirty="0"/>
          </a:p>
          <a:p>
            <a:r>
              <a:rPr lang="en-US" sz="2200" dirty="0">
                <a:hlinkClick r:id="rId7"/>
              </a:rPr>
              <a:t>What is beer?</a:t>
            </a:r>
            <a:endParaRPr lang="en-US" sz="2200" dirty="0"/>
          </a:p>
          <a:p>
            <a:r>
              <a:rPr lang="en-US" sz="2200" dirty="0">
                <a:hlinkClick r:id="rId8"/>
              </a:rPr>
              <a:t>Styles - All About Beer</a:t>
            </a:r>
            <a:endParaRPr lang="en-US" sz="2200" dirty="0"/>
          </a:p>
          <a:p>
            <a:r>
              <a:rPr lang="en-US" sz="2200" dirty="0">
                <a:hlinkClick r:id="rId9"/>
              </a:rPr>
              <a:t>About the Lake Erie Viticultural Area | CALS</a:t>
            </a:r>
            <a:endParaRPr lang="en-US" sz="2200" dirty="0"/>
          </a:p>
        </p:txBody>
      </p:sp>
    </p:spTree>
    <p:extLst>
      <p:ext uri="{BB962C8B-B14F-4D97-AF65-F5344CB8AC3E}">
        <p14:creationId xmlns:p14="http://schemas.microsoft.com/office/powerpoint/2010/main" val="1956814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02E3-68CB-F62C-F810-2C9488687EDB}"/>
              </a:ext>
            </a:extLst>
          </p:cNvPr>
          <p:cNvSpPr>
            <a:spLocks noGrp="1"/>
          </p:cNvSpPr>
          <p:nvPr>
            <p:ph type="title"/>
          </p:nvPr>
        </p:nvSpPr>
        <p:spPr/>
        <p:txBody>
          <a:bodyPr/>
          <a:lstStyle/>
          <a:p>
            <a:r>
              <a:rPr lang="en-US" dirty="0"/>
              <a:t>Knowledge is Power!</a:t>
            </a:r>
          </a:p>
        </p:txBody>
      </p:sp>
      <p:sp>
        <p:nvSpPr>
          <p:cNvPr id="3" name="Content Placeholder 2">
            <a:extLst>
              <a:ext uri="{FF2B5EF4-FFF2-40B4-BE49-F238E27FC236}">
                <a16:creationId xmlns:a16="http://schemas.microsoft.com/office/drawing/2014/main" id="{AD81B9BC-97C4-C7A4-E0E8-EB644D285E87}"/>
              </a:ext>
            </a:extLst>
          </p:cNvPr>
          <p:cNvSpPr>
            <a:spLocks noGrp="1"/>
          </p:cNvSpPr>
          <p:nvPr>
            <p:ph idx="1"/>
          </p:nvPr>
        </p:nvSpPr>
        <p:spPr/>
        <p:txBody>
          <a:bodyPr/>
          <a:lstStyle/>
          <a:p>
            <a:r>
              <a:rPr lang="en-US" dirty="0"/>
              <a:t>Booze is interesting!  Please take the time to learn a thing or two about the products that we produce.  </a:t>
            </a:r>
          </a:p>
          <a:p>
            <a:r>
              <a:rPr lang="en-US" dirty="0"/>
              <a:t>The more you know, the more confident you will be discussing our products with our guests</a:t>
            </a:r>
          </a:p>
          <a:p>
            <a:r>
              <a:rPr lang="en-US" dirty="0"/>
              <a:t>We are in the business of creating enjoyable experiences for people who visit our locations.  Knowing what you are talking about really helps to create a great experience for you, and for our guests, and our company as a whole.  </a:t>
            </a:r>
          </a:p>
          <a:p>
            <a:r>
              <a:rPr lang="en-US" dirty="0"/>
              <a:t>This is a fun business!  Embrace it!  </a:t>
            </a:r>
          </a:p>
          <a:p>
            <a:endParaRPr lang="en-US" dirty="0"/>
          </a:p>
        </p:txBody>
      </p:sp>
    </p:spTree>
    <p:extLst>
      <p:ext uri="{BB962C8B-B14F-4D97-AF65-F5344CB8AC3E}">
        <p14:creationId xmlns:p14="http://schemas.microsoft.com/office/powerpoint/2010/main" val="167269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B1D1DFB-A2FC-89E5-D6FA-25F9421AF91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a:t>Feel free to reach out to me with any questions!  </a:t>
            </a:r>
            <a:r>
              <a:rPr lang="en-US" sz="3000">
                <a:hlinkClick r:id="rId3"/>
              </a:rPr>
              <a:t>blaine@mazzawines.com</a:t>
            </a:r>
            <a:br>
              <a:rPr lang="en-US" sz="3000"/>
            </a:br>
            <a:r>
              <a:rPr lang="en-US" sz="3000"/>
              <a:t>406-581-2387</a:t>
            </a:r>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A5E6AEF-628C-1B9D-E2ED-85932D947B34}"/>
              </a:ext>
            </a:extLst>
          </p:cNvPr>
          <p:cNvSpPr>
            <a:spLocks noGrp="1"/>
          </p:cNvSpPr>
          <p:nvPr>
            <p:ph sz="half" idx="2"/>
          </p:nvPr>
        </p:nvSpPr>
        <p:spPr>
          <a:xfrm>
            <a:off x="572493" y="2071316"/>
            <a:ext cx="6713552" cy="4119172"/>
          </a:xfrm>
        </p:spPr>
        <p:txBody>
          <a:bodyPr vert="horz" lIns="91440" tIns="45720" rIns="91440" bIns="45720" rtlCol="0" anchor="t">
            <a:normAutofit/>
          </a:bodyPr>
          <a:lstStyle/>
          <a:p>
            <a:r>
              <a:rPr lang="en-US" sz="2000" b="1" i="0">
                <a:effectLst/>
              </a:rPr>
              <a:t>Blaine Ballard</a:t>
            </a:r>
            <a:endParaRPr lang="en-US" sz="2000" b="0" i="0">
              <a:effectLst/>
            </a:endParaRPr>
          </a:p>
          <a:p>
            <a:r>
              <a:rPr lang="en-US" sz="2000" b="0" i="0">
                <a:effectLst/>
              </a:rPr>
              <a:t>Brand Ambassador</a:t>
            </a:r>
          </a:p>
          <a:p>
            <a:r>
              <a:rPr lang="en-US" sz="2000" b="0" i="0">
                <a:effectLst/>
              </a:rPr>
              <a:t>Blaine is a North East native who began working in hospitality at a young age. He bartended through college, gaining experience and a passion for hospitality that opened doors for bartending, bar manager, and beverage director positions at restaurants and resorts locally and across the country. Blaine’s talent for curating wine lists and cocktail menus and developing bar programs has provided opportunities at establishments large and small. A true passion for wine and spirits continues to drive him in his current position as brand ambassador for our family of wineries, distillery, and brewery. </a:t>
            </a:r>
          </a:p>
          <a:p>
            <a:endParaRPr lang="en-US" sz="2000"/>
          </a:p>
        </p:txBody>
      </p:sp>
      <p:pic>
        <p:nvPicPr>
          <p:cNvPr id="7" name="Content Placeholder 6">
            <a:extLst>
              <a:ext uri="{FF2B5EF4-FFF2-40B4-BE49-F238E27FC236}">
                <a16:creationId xmlns:a16="http://schemas.microsoft.com/office/drawing/2014/main" id="{93B24366-F19D-3B90-4269-4C31552EFCA1}"/>
              </a:ext>
            </a:extLst>
          </p:cNvPr>
          <p:cNvPicPr>
            <a:picLocks noGrp="1" noChangeAspect="1"/>
          </p:cNvPicPr>
          <p:nvPr>
            <p:ph sz="half" idx="1"/>
          </p:nvPr>
        </p:nvPicPr>
        <p:blipFill rotWithShape="1">
          <a:blip r:embed="rId4"/>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233125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181CE-1241-F8C7-C52C-CDDA04B330B5}"/>
              </a:ext>
            </a:extLst>
          </p:cNvPr>
          <p:cNvSpPr>
            <a:spLocks noGrp="1"/>
          </p:cNvSpPr>
          <p:nvPr>
            <p:ph type="title"/>
          </p:nvPr>
        </p:nvSpPr>
        <p:spPr>
          <a:xfrm>
            <a:off x="635000" y="640823"/>
            <a:ext cx="3418659" cy="5583148"/>
          </a:xfrm>
        </p:spPr>
        <p:txBody>
          <a:bodyPr anchor="ctr">
            <a:normAutofit/>
          </a:bodyPr>
          <a:lstStyle/>
          <a:p>
            <a:r>
              <a:rPr lang="en-US" sz="5400"/>
              <a:t>What do we make??</a:t>
            </a:r>
          </a:p>
        </p:txBody>
      </p:sp>
      <p:sp>
        <p:nvSpPr>
          <p:cNvPr id="4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76030B8-1DE5-3A81-75AA-E6D8AE891468}"/>
              </a:ext>
            </a:extLst>
          </p:cNvPr>
          <p:cNvGraphicFramePr>
            <a:graphicFrameLocks noGrp="1"/>
          </p:cNvGraphicFramePr>
          <p:nvPr>
            <p:ph idx="1"/>
            <p:extLst>
              <p:ext uri="{D42A27DB-BD31-4B8C-83A1-F6EECF244321}">
                <p14:modId xmlns:p14="http://schemas.microsoft.com/office/powerpoint/2010/main" val="41319941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56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C1D535-A6A4-2DC6-61DD-A867222A44A0}"/>
              </a:ext>
            </a:extLst>
          </p:cNvPr>
          <p:cNvSpPr>
            <a:spLocks noGrp="1"/>
          </p:cNvSpPr>
          <p:nvPr>
            <p:ph type="title"/>
          </p:nvPr>
        </p:nvSpPr>
        <p:spPr>
          <a:xfrm>
            <a:off x="801098" y="603504"/>
            <a:ext cx="3221067" cy="3036167"/>
          </a:xfrm>
        </p:spPr>
        <p:txBody>
          <a:bodyPr>
            <a:normAutofit/>
          </a:bodyPr>
          <a:lstStyle/>
          <a:p>
            <a:r>
              <a:rPr lang="en-US">
                <a:solidFill>
                  <a:schemeClr val="bg1">
                    <a:lumMod val="85000"/>
                    <a:lumOff val="15000"/>
                  </a:schemeClr>
                </a:solidFill>
              </a:rPr>
              <a:t>WINE….What is Wine?</a:t>
            </a:r>
          </a:p>
        </p:txBody>
      </p:sp>
      <p:graphicFrame>
        <p:nvGraphicFramePr>
          <p:cNvPr id="36" name="Content Placeholder 2">
            <a:extLst>
              <a:ext uri="{FF2B5EF4-FFF2-40B4-BE49-F238E27FC236}">
                <a16:creationId xmlns:a16="http://schemas.microsoft.com/office/drawing/2014/main" id="{36688F99-6A4A-7B25-F6F1-C4B3F3A848C9}"/>
              </a:ext>
            </a:extLst>
          </p:cNvPr>
          <p:cNvGraphicFramePr>
            <a:graphicFrameLocks noGrp="1"/>
          </p:cNvGraphicFramePr>
          <p:nvPr>
            <p:ph idx="1"/>
            <p:extLst>
              <p:ext uri="{D42A27DB-BD31-4B8C-83A1-F6EECF244321}">
                <p14:modId xmlns:p14="http://schemas.microsoft.com/office/powerpoint/2010/main" val="3175945789"/>
              </p:ext>
            </p:extLst>
          </p:nvPr>
        </p:nvGraphicFramePr>
        <p:xfrm>
          <a:off x="5683624" y="140970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7006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6">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8">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625C7-CCEA-A4A0-1498-4B66E6F33EE3}"/>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400" b="1">
                <a:solidFill>
                  <a:srgbClr val="FFFFFF"/>
                </a:solidFill>
              </a:rPr>
              <a:t>SPIRITS AND BEER</a:t>
            </a:r>
            <a:br>
              <a:rPr lang="en-US" sz="2400">
                <a:solidFill>
                  <a:srgbClr val="FFFFFF"/>
                </a:solidFill>
              </a:rPr>
            </a:br>
            <a:endParaRPr lang="en-US" sz="2400" dirty="0">
              <a:solidFill>
                <a:srgbClr val="FFFFFF"/>
              </a:solidFill>
            </a:endParaRPr>
          </a:p>
        </p:txBody>
      </p:sp>
      <p:sp>
        <p:nvSpPr>
          <p:cNvPr id="31" name="Rectangle 30">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4A204D-D681-EDA3-E8A8-B9D288C1A5E5}"/>
              </a:ext>
            </a:extLst>
          </p:cNvPr>
          <p:cNvSpPr>
            <a:spLocks noGrp="1"/>
          </p:cNvSpPr>
          <p:nvPr>
            <p:ph sz="half" idx="1"/>
          </p:nvPr>
        </p:nvSpPr>
        <p:spPr>
          <a:xfrm>
            <a:off x="6574536" y="640080"/>
            <a:ext cx="5053066" cy="2546604"/>
          </a:xfrm>
        </p:spPr>
        <p:txBody>
          <a:bodyPr>
            <a:normAutofit/>
          </a:bodyPr>
          <a:lstStyle/>
          <a:p>
            <a:pPr marL="0" indent="0">
              <a:buNone/>
            </a:pPr>
            <a:r>
              <a:rPr lang="en-US" sz="2000" b="0" i="0" dirty="0">
                <a:effectLst/>
                <a:latin typeface="inherit"/>
              </a:rPr>
              <a:t>A </a:t>
            </a:r>
            <a:r>
              <a:rPr lang="en-US" sz="2000" b="1" i="0" dirty="0">
                <a:effectLst/>
                <a:latin typeface="inherit"/>
              </a:rPr>
              <a:t>liquor, or distilled spirit</a:t>
            </a:r>
            <a:r>
              <a:rPr lang="en-US" sz="2000" b="0" i="0" dirty="0">
                <a:effectLst/>
                <a:latin typeface="inherit"/>
              </a:rPr>
              <a:t>, is an alcoholic beverage distilled from grains, fruits, or other fermentable ingredients. Much stronger than beer and wine, distilled spirits include brandy, gin, rum, tequila, whiskey, vodka, and various flavored liqueurs</a:t>
            </a:r>
            <a:r>
              <a:rPr lang="en-US" sz="2000" b="0" i="0" dirty="0">
                <a:effectLst/>
                <a:latin typeface="Work Sans" panose="020B0604020202020204" pitchFamily="2" charset="0"/>
              </a:rPr>
              <a:t>.</a:t>
            </a:r>
            <a:endParaRPr lang="en-US" sz="2000" dirty="0"/>
          </a:p>
        </p:txBody>
      </p:sp>
      <p:sp>
        <p:nvSpPr>
          <p:cNvPr id="4" name="Content Placeholder 3">
            <a:extLst>
              <a:ext uri="{FF2B5EF4-FFF2-40B4-BE49-F238E27FC236}">
                <a16:creationId xmlns:a16="http://schemas.microsoft.com/office/drawing/2014/main" id="{2CE92D39-E383-45FF-BE93-3743986FF6BE}"/>
              </a:ext>
            </a:extLst>
          </p:cNvPr>
          <p:cNvSpPr>
            <a:spLocks noGrp="1"/>
          </p:cNvSpPr>
          <p:nvPr>
            <p:ph sz="half" idx="2"/>
          </p:nvPr>
        </p:nvSpPr>
        <p:spPr>
          <a:xfrm>
            <a:off x="6570204" y="3671315"/>
            <a:ext cx="5057398" cy="2546605"/>
          </a:xfrm>
        </p:spPr>
        <p:txBody>
          <a:bodyPr>
            <a:normAutofit/>
          </a:bodyPr>
          <a:lstStyle/>
          <a:p>
            <a:pPr marL="0" indent="0" fontAlgn="base">
              <a:buNone/>
            </a:pPr>
            <a:r>
              <a:rPr lang="en-US" sz="2000" b="0" i="0" dirty="0">
                <a:effectLst/>
                <a:latin typeface="inherit"/>
              </a:rPr>
              <a:t>In the broadest sense, “</a:t>
            </a:r>
            <a:r>
              <a:rPr lang="en-US" sz="2000" b="1" i="0" dirty="0">
                <a:effectLst/>
                <a:latin typeface="inherit"/>
              </a:rPr>
              <a:t>beer</a:t>
            </a:r>
            <a:r>
              <a:rPr lang="en-US" sz="2000" b="0" i="0" dirty="0">
                <a:effectLst/>
                <a:latin typeface="inherit"/>
              </a:rPr>
              <a:t>” is any alcoholic beverage made by the fermentation of grain, just as wine is any alcoholic beverage made by the fermentation of fruit. In the vast majority of the world’s beers, the grain base is barley.</a:t>
            </a:r>
          </a:p>
          <a:p>
            <a:endParaRPr lang="en-US" sz="2000" dirty="0"/>
          </a:p>
        </p:txBody>
      </p:sp>
    </p:spTree>
    <p:extLst>
      <p:ext uri="{BB962C8B-B14F-4D97-AF65-F5344CB8AC3E}">
        <p14:creationId xmlns:p14="http://schemas.microsoft.com/office/powerpoint/2010/main" val="277648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6B84031-62EF-EC61-C1FC-9E431FE2466B}"/>
              </a:ext>
            </a:extLst>
          </p:cNvPr>
          <p:cNvSpPr>
            <a:spLocks noGrp="1"/>
          </p:cNvSpPr>
          <p:nvPr>
            <p:ph type="title"/>
          </p:nvPr>
        </p:nvSpPr>
        <p:spPr>
          <a:xfrm>
            <a:off x="838200" y="365125"/>
            <a:ext cx="10515600" cy="1325563"/>
          </a:xfrm>
        </p:spPr>
        <p:txBody>
          <a:bodyPr>
            <a:normAutofit/>
          </a:bodyPr>
          <a:lstStyle/>
          <a:p>
            <a:r>
              <a:rPr lang="en-US" sz="4200"/>
              <a:t>All 3 of our wineries are located in the:</a:t>
            </a:r>
            <a:br>
              <a:rPr lang="en-US" sz="4200"/>
            </a:br>
            <a:r>
              <a:rPr lang="en-US" sz="4200"/>
              <a:t>			Lake Erie AVA</a:t>
            </a: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02DF6F4-09C3-3621-A756-E20D34EF5D06}"/>
              </a:ext>
            </a:extLst>
          </p:cNvPr>
          <p:cNvSpPr>
            <a:spLocks noGrp="1"/>
          </p:cNvSpPr>
          <p:nvPr>
            <p:ph idx="1"/>
          </p:nvPr>
        </p:nvSpPr>
        <p:spPr>
          <a:xfrm>
            <a:off x="838200" y="1929384"/>
            <a:ext cx="10515600" cy="4251960"/>
          </a:xfrm>
        </p:spPr>
        <p:txBody>
          <a:bodyPr>
            <a:normAutofit/>
          </a:bodyPr>
          <a:lstStyle/>
          <a:p>
            <a:r>
              <a:rPr lang="en-US" sz="2200"/>
              <a:t>What is an AVA?</a:t>
            </a:r>
          </a:p>
          <a:p>
            <a:r>
              <a:rPr lang="en-US" sz="2200" b="0" i="0">
                <a:effectLst/>
              </a:rPr>
              <a:t>An American Viticultural Area is a designated wine grape-growing region in the United States, providing an official appellation for the mutual benefit of wineries and consumers. </a:t>
            </a:r>
            <a:r>
              <a:rPr lang="en-US" sz="2200" b="0" i="0" u="none" strike="noStrike">
                <a:effectLst/>
                <a:hlinkClick r:id="rId2">
                  <a:extLst>
                    <a:ext uri="{A12FA001-AC4F-418D-AE19-62706E023703}">
                      <ahyp:hlinkClr xmlns:ahyp="http://schemas.microsoft.com/office/drawing/2018/hyperlinkcolor" val="tx"/>
                    </a:ext>
                  </a:extLst>
                </a:hlinkClick>
              </a:rPr>
              <a:t>Wikipedia</a:t>
            </a:r>
            <a:endParaRPr lang="en-US" sz="2200" b="0" i="0" u="none" strike="noStrike">
              <a:effectLst/>
            </a:endParaRPr>
          </a:p>
          <a:p>
            <a:r>
              <a:rPr lang="en-US" sz="2200"/>
              <a:t>Some other well known AVAs:</a:t>
            </a:r>
          </a:p>
          <a:p>
            <a:pPr lvl="1"/>
            <a:r>
              <a:rPr lang="en-US" sz="2200"/>
              <a:t>Napa</a:t>
            </a:r>
          </a:p>
          <a:p>
            <a:pPr lvl="1"/>
            <a:r>
              <a:rPr lang="en-US" sz="2200"/>
              <a:t>Columbia River</a:t>
            </a:r>
          </a:p>
          <a:p>
            <a:pPr lvl="1"/>
            <a:r>
              <a:rPr lang="en-US" sz="2200"/>
              <a:t>Willamette Valley</a:t>
            </a:r>
          </a:p>
        </p:txBody>
      </p:sp>
    </p:spTree>
    <p:extLst>
      <p:ext uri="{BB962C8B-B14F-4D97-AF65-F5344CB8AC3E}">
        <p14:creationId xmlns:p14="http://schemas.microsoft.com/office/powerpoint/2010/main" val="429395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55431-8EF7-EC86-7C2B-596A5F35DDE7}"/>
              </a:ext>
            </a:extLst>
          </p:cNvPr>
          <p:cNvPicPr>
            <a:picLocks noChangeAspect="1"/>
          </p:cNvPicPr>
          <p:nvPr/>
        </p:nvPicPr>
        <p:blipFill>
          <a:blip r:embed="rId2"/>
          <a:stretch>
            <a:fillRect/>
          </a:stretch>
        </p:blipFill>
        <p:spPr>
          <a:xfrm>
            <a:off x="671512" y="300037"/>
            <a:ext cx="10848975" cy="6257925"/>
          </a:xfrm>
          <a:prstGeom prst="rect">
            <a:avLst/>
          </a:prstGeom>
        </p:spPr>
      </p:pic>
    </p:spTree>
    <p:extLst>
      <p:ext uri="{BB962C8B-B14F-4D97-AF65-F5344CB8AC3E}">
        <p14:creationId xmlns:p14="http://schemas.microsoft.com/office/powerpoint/2010/main" val="10451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B7890-5E31-8E3F-206A-60445EF51F45}"/>
              </a:ext>
            </a:extLst>
          </p:cNvPr>
          <p:cNvSpPr>
            <a:spLocks noGrp="1"/>
          </p:cNvSpPr>
          <p:nvPr>
            <p:ph type="title"/>
          </p:nvPr>
        </p:nvSpPr>
        <p:spPr>
          <a:xfrm>
            <a:off x="838200" y="365125"/>
            <a:ext cx="10515600" cy="1325563"/>
          </a:xfrm>
        </p:spPr>
        <p:txBody>
          <a:bodyPr>
            <a:normAutofit/>
          </a:bodyPr>
          <a:lstStyle/>
          <a:p>
            <a:r>
              <a:rPr lang="en-US" sz="5400"/>
              <a:t>MAZZA VINEYARDS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E3BEE9-CCE6-B28F-135E-42E6516359E1}"/>
              </a:ext>
            </a:extLst>
          </p:cNvPr>
          <p:cNvSpPr>
            <a:spLocks noGrp="1"/>
          </p:cNvSpPr>
          <p:nvPr>
            <p:ph idx="1"/>
          </p:nvPr>
        </p:nvSpPr>
        <p:spPr>
          <a:xfrm>
            <a:off x="838200" y="1929384"/>
            <a:ext cx="10515600" cy="4251960"/>
          </a:xfrm>
        </p:spPr>
        <p:txBody>
          <a:bodyPr>
            <a:normAutofit/>
          </a:bodyPr>
          <a:lstStyle/>
          <a:p>
            <a:r>
              <a:rPr lang="en-US" sz="2200" b="0" i="0" dirty="0">
                <a:effectLst/>
                <a:latin typeface="Rubik"/>
              </a:rPr>
              <a:t>Since their first vintage in 1973, Mazza has been successfully blending the ancient art of winemaking with the most modern techniques and equipment. Fine wines are born from the highest quality wine grapes, and the team at Mazza works intimately with select growers in the Lake Erie Wine Region to craft only the finest wines at their winery, which is one of the largest producing wineries in the state.</a:t>
            </a:r>
          </a:p>
          <a:p>
            <a:r>
              <a:rPr lang="en-US" sz="2200" b="0" i="0" dirty="0">
                <a:effectLst/>
                <a:latin typeface="Rubik"/>
              </a:rPr>
              <a:t>Since its beginning, the brand and its wines have been inspired and influenced by a diverse lineage of international winemakers from across the globe. Their clean and experimental approach to winemaking has resulted in a fascinating wine list that ranges from crisp and pristine to robust and fruit-forward. Nearly every vintage features their signature Ice Wine of Vidal Blanc, showcasing the family’s legacy of trailblazing winemaking and the distinct effects of Lake Erie’s cold climate.</a:t>
            </a:r>
          </a:p>
          <a:p>
            <a:r>
              <a:rPr lang="en-US" sz="2200" b="1" u="sng" dirty="0">
                <a:latin typeface="Rubik"/>
              </a:rPr>
              <a:t>Original location, and main wine production facility</a:t>
            </a:r>
            <a:endParaRPr lang="en-US" sz="2200" b="1" i="0" u="sng" dirty="0">
              <a:effectLst/>
              <a:latin typeface="Rubik"/>
            </a:endParaRPr>
          </a:p>
          <a:p>
            <a:endParaRPr lang="en-US" sz="2200" dirty="0"/>
          </a:p>
        </p:txBody>
      </p:sp>
    </p:spTree>
    <p:extLst>
      <p:ext uri="{BB962C8B-B14F-4D97-AF65-F5344CB8AC3E}">
        <p14:creationId xmlns:p14="http://schemas.microsoft.com/office/powerpoint/2010/main" val="128206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2D7ECBA39FC44490178F6F84B26DCC" ma:contentTypeVersion="13" ma:contentTypeDescription="Create a new document." ma:contentTypeScope="" ma:versionID="bbe55f98bdec6e3918a85c4349eeb2a2">
  <xsd:schema xmlns:xsd="http://www.w3.org/2001/XMLSchema" xmlns:xs="http://www.w3.org/2001/XMLSchema" xmlns:p="http://schemas.microsoft.com/office/2006/metadata/properties" xmlns:ns3="4825de76-c5b8-462a-afdb-ad373f4585ba" xmlns:ns4="365d7492-d034-4ef0-b7b7-346e1c1769d8" targetNamespace="http://schemas.microsoft.com/office/2006/metadata/properties" ma:root="true" ma:fieldsID="1fd59a98d389354add9830ba9662e94c" ns3:_="" ns4:_="">
    <xsd:import namespace="4825de76-c5b8-462a-afdb-ad373f4585ba"/>
    <xsd:import namespace="365d7492-d034-4ef0-b7b7-346e1c1769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25de76-c5b8-462a-afdb-ad373f458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5d7492-d034-4ef0-b7b7-346e1c1769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F1F01B-407B-4B87-8778-8A630D3BB12D}">
  <ds:schemaRefs>
    <ds:schemaRef ds:uri="http://schemas.microsoft.com/sharepoint/v3/contenttype/forms"/>
  </ds:schemaRefs>
</ds:datastoreItem>
</file>

<file path=customXml/itemProps2.xml><?xml version="1.0" encoding="utf-8"?>
<ds:datastoreItem xmlns:ds="http://schemas.openxmlformats.org/officeDocument/2006/customXml" ds:itemID="{A4549D5B-4B0A-4FA6-A0CB-6CBA7D4C7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25de76-c5b8-462a-afdb-ad373f4585ba"/>
    <ds:schemaRef ds:uri="365d7492-d034-4ef0-b7b7-346e1c176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BEF4A5-562A-4FFD-BE5D-3C7CBB4A81A0}">
  <ds:schemaRefs>
    <ds:schemaRef ds:uri="http://purl.org/dc/terms/"/>
    <ds:schemaRef ds:uri="365d7492-d034-4ef0-b7b7-346e1c1769d8"/>
    <ds:schemaRef ds:uri="http://schemas.microsoft.com/office/2006/metadata/properties"/>
    <ds:schemaRef ds:uri="http://purl.org/dc/dcmitype/"/>
    <ds:schemaRef ds:uri="http://www.w3.org/XML/1998/namespace"/>
    <ds:schemaRef ds:uri="http://schemas.microsoft.com/office/2006/documentManagement/types"/>
    <ds:schemaRef ds:uri="4825de76-c5b8-462a-afdb-ad373f4585ba"/>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257</TotalTime>
  <Words>2382</Words>
  <Application>Microsoft Office PowerPoint</Application>
  <PresentationFormat>Widescreen</PresentationFormat>
  <Paragraphs>143</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gothambold</vt:lpstr>
      <vt:lpstr>inherit</vt:lpstr>
      <vt:lpstr>museo_slab300</vt:lpstr>
      <vt:lpstr>museo_slab500</vt:lpstr>
      <vt:lpstr>Roboto</vt:lpstr>
      <vt:lpstr>Rubik</vt:lpstr>
      <vt:lpstr>Work Sans</vt:lpstr>
      <vt:lpstr>Office Theme</vt:lpstr>
      <vt:lpstr>Robert Mazza, Inc.  (Mazza)</vt:lpstr>
      <vt:lpstr>Who are we, and What do we do?</vt:lpstr>
      <vt:lpstr>Who’s Who in the Mazza Family? </vt:lpstr>
      <vt:lpstr>What do we make??</vt:lpstr>
      <vt:lpstr>WINE….What is Wine?</vt:lpstr>
      <vt:lpstr>SPIRITS AND BEER </vt:lpstr>
      <vt:lpstr>All 3 of our wineries are located in the:    Lake Erie AVA</vt:lpstr>
      <vt:lpstr>PowerPoint Presentation</vt:lpstr>
      <vt:lpstr>MAZZA VINEYARDS</vt:lpstr>
      <vt:lpstr>WINES FROM MAZZA VINEYARDS</vt:lpstr>
      <vt:lpstr> </vt:lpstr>
      <vt:lpstr>MAZZA CHAUTAUQUA CELLARS</vt:lpstr>
      <vt:lpstr>MCC WINE COLLECTIONS</vt:lpstr>
      <vt:lpstr>NY operations timeline:</vt:lpstr>
      <vt:lpstr>SOUTH SHORE WINE COMPANY</vt:lpstr>
      <vt:lpstr>SSWC WINE COLLECTIONS</vt:lpstr>
      <vt:lpstr>THE DOLCE COLLECTION </vt:lpstr>
      <vt:lpstr>The Inner Circle </vt:lpstr>
      <vt:lpstr>Other “Mazza” Brands</vt:lpstr>
      <vt:lpstr>Basic wine production</vt:lpstr>
      <vt:lpstr>PowerPoint Presentation</vt:lpstr>
      <vt:lpstr>PowerPoint Presentation</vt:lpstr>
      <vt:lpstr>WINEMAKERS</vt:lpstr>
      <vt:lpstr>WINEMAKERS</vt:lpstr>
      <vt:lpstr>WINEMAKERS</vt:lpstr>
      <vt:lpstr>Basic spirit distillation</vt:lpstr>
      <vt:lpstr>PowerPoint Presentation</vt:lpstr>
      <vt:lpstr>HEAD OF DISTILLING AND BREWING OPERATIONS </vt:lpstr>
      <vt:lpstr>BEER</vt:lpstr>
      <vt:lpstr>PowerPoint Presentation</vt:lpstr>
      <vt:lpstr>BREWER</vt:lpstr>
      <vt:lpstr>WEBSITE AND SOCIAL LINKS</vt:lpstr>
      <vt:lpstr>RESOURCES – PLEASE TAKE TIME TO LOOK AT THESE WEB PAGES AND LINKS.  </vt:lpstr>
      <vt:lpstr>Knowledge is Power!</vt:lpstr>
      <vt:lpstr>Feel free to reach out to me with any questions!  blaine@mazzawines.com 406-581-2387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Mazza, Inc.  (RMI)</dc:title>
  <dc:creator>Blaine Ballard</dc:creator>
  <cp:lastModifiedBy>Blaine Ballard</cp:lastModifiedBy>
  <cp:revision>2</cp:revision>
  <dcterms:created xsi:type="dcterms:W3CDTF">2023-01-23T14:04:46Z</dcterms:created>
  <dcterms:modified xsi:type="dcterms:W3CDTF">2023-01-23T19:32:20Z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0x0101005E2D7ECBA39FC44490178F6F84B26DCC</vt:lpwstr>
  </property>
</Properties>
</file>