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59" r:id="rId8"/>
    <p:sldId id="260" r:id="rId9"/>
    <p:sldId id="261" r:id="rId10"/>
    <p:sldId id="280" r:id="rId11"/>
    <p:sldId id="262" r:id="rId12"/>
    <p:sldId id="263" r:id="rId13"/>
    <p:sldId id="264" r:id="rId14"/>
    <p:sldId id="265" r:id="rId15"/>
    <p:sldId id="281" r:id="rId16"/>
    <p:sldId id="266" r:id="rId17"/>
    <p:sldId id="267" r:id="rId18"/>
    <p:sldId id="289" r:id="rId19"/>
    <p:sldId id="282" r:id="rId20"/>
    <p:sldId id="268" r:id="rId21"/>
    <p:sldId id="269" r:id="rId22"/>
    <p:sldId id="270" r:id="rId23"/>
    <p:sldId id="283" r:id="rId24"/>
    <p:sldId id="271" r:id="rId25"/>
    <p:sldId id="272" r:id="rId26"/>
    <p:sldId id="273" r:id="rId27"/>
    <p:sldId id="274" r:id="rId28"/>
    <p:sldId id="275" r:id="rId29"/>
    <p:sldId id="276" r:id="rId30"/>
    <p:sldId id="277" r:id="rId31"/>
    <p:sldId id="278" r:id="rId32"/>
    <p:sldId id="284" r:id="rId33"/>
    <p:sldId id="279" r:id="rId34"/>
    <p:sldId id="286" r:id="rId35"/>
    <p:sldId id="287" r:id="rId36"/>
    <p:sldId id="28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83" d="100"/>
          <a:sy n="83" d="100"/>
        </p:scale>
        <p:origin x="45" y="5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C8D2B-1A70-F0A0-778C-6CB4F3D283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BC1767-009A-92DD-0EF1-D0BB13A9C1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200D11-291B-CF07-CF96-CEDAF480435D}"/>
              </a:ext>
            </a:extLst>
          </p:cNvPr>
          <p:cNvSpPr>
            <a:spLocks noGrp="1"/>
          </p:cNvSpPr>
          <p:nvPr>
            <p:ph type="dt" sz="half" idx="10"/>
          </p:nvPr>
        </p:nvSpPr>
        <p:spPr/>
        <p:txBody>
          <a:bodyPr/>
          <a:lstStyle/>
          <a:p>
            <a:fld id="{019A7537-2CE0-4264-9E1D-2523065704E7}" type="datetimeFigureOut">
              <a:rPr lang="en-US" smtClean="0"/>
              <a:t>8/23/2023</a:t>
            </a:fld>
            <a:endParaRPr lang="en-US"/>
          </a:p>
        </p:txBody>
      </p:sp>
      <p:sp>
        <p:nvSpPr>
          <p:cNvPr id="5" name="Footer Placeholder 4">
            <a:extLst>
              <a:ext uri="{FF2B5EF4-FFF2-40B4-BE49-F238E27FC236}">
                <a16:creationId xmlns:a16="http://schemas.microsoft.com/office/drawing/2014/main" id="{AFBE34C0-8F98-ADE1-CF58-DA83592AC0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E82D4-44D8-AA45-0D2D-7521B6B8D0BE}"/>
              </a:ext>
            </a:extLst>
          </p:cNvPr>
          <p:cNvSpPr>
            <a:spLocks noGrp="1"/>
          </p:cNvSpPr>
          <p:nvPr>
            <p:ph type="sldNum" sz="quarter" idx="12"/>
          </p:nvPr>
        </p:nvSpPr>
        <p:spPr/>
        <p:txBody>
          <a:bodyPr/>
          <a:lstStyle/>
          <a:p>
            <a:fld id="{6CBC703E-36A4-45C9-83A9-DB57411E19A9}" type="slidenum">
              <a:rPr lang="en-US" smtClean="0"/>
              <a:t>‹#›</a:t>
            </a:fld>
            <a:endParaRPr lang="en-US"/>
          </a:p>
        </p:txBody>
      </p:sp>
    </p:spTree>
    <p:extLst>
      <p:ext uri="{BB962C8B-B14F-4D97-AF65-F5344CB8AC3E}">
        <p14:creationId xmlns:p14="http://schemas.microsoft.com/office/powerpoint/2010/main" val="3767875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C5E44-FD8B-BE41-B160-9C89F0DC2C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75C864-AFA3-9099-52D9-6FC777E669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35FCB8-B2DB-F94A-5EA2-463F98A0CAC5}"/>
              </a:ext>
            </a:extLst>
          </p:cNvPr>
          <p:cNvSpPr>
            <a:spLocks noGrp="1"/>
          </p:cNvSpPr>
          <p:nvPr>
            <p:ph type="dt" sz="half" idx="10"/>
          </p:nvPr>
        </p:nvSpPr>
        <p:spPr/>
        <p:txBody>
          <a:bodyPr/>
          <a:lstStyle/>
          <a:p>
            <a:fld id="{019A7537-2CE0-4264-9E1D-2523065704E7}" type="datetimeFigureOut">
              <a:rPr lang="en-US" smtClean="0"/>
              <a:t>8/23/2023</a:t>
            </a:fld>
            <a:endParaRPr lang="en-US"/>
          </a:p>
        </p:txBody>
      </p:sp>
      <p:sp>
        <p:nvSpPr>
          <p:cNvPr id="5" name="Footer Placeholder 4">
            <a:extLst>
              <a:ext uri="{FF2B5EF4-FFF2-40B4-BE49-F238E27FC236}">
                <a16:creationId xmlns:a16="http://schemas.microsoft.com/office/drawing/2014/main" id="{E0E58EB9-E83D-94C2-E184-D4FDB81C97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9FC46D-A3D7-15F5-A09C-A4716A5D5586}"/>
              </a:ext>
            </a:extLst>
          </p:cNvPr>
          <p:cNvSpPr>
            <a:spLocks noGrp="1"/>
          </p:cNvSpPr>
          <p:nvPr>
            <p:ph type="sldNum" sz="quarter" idx="12"/>
          </p:nvPr>
        </p:nvSpPr>
        <p:spPr/>
        <p:txBody>
          <a:bodyPr/>
          <a:lstStyle/>
          <a:p>
            <a:fld id="{6CBC703E-36A4-45C9-83A9-DB57411E19A9}" type="slidenum">
              <a:rPr lang="en-US" smtClean="0"/>
              <a:t>‹#›</a:t>
            </a:fld>
            <a:endParaRPr lang="en-US"/>
          </a:p>
        </p:txBody>
      </p:sp>
    </p:spTree>
    <p:extLst>
      <p:ext uri="{BB962C8B-B14F-4D97-AF65-F5344CB8AC3E}">
        <p14:creationId xmlns:p14="http://schemas.microsoft.com/office/powerpoint/2010/main" val="4137339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5F8E7A-F41B-CF04-A165-323C2E04AD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8C8922-763C-D9D0-F372-D1783BD7D0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511999-497D-2A48-F790-25320148FFA0}"/>
              </a:ext>
            </a:extLst>
          </p:cNvPr>
          <p:cNvSpPr>
            <a:spLocks noGrp="1"/>
          </p:cNvSpPr>
          <p:nvPr>
            <p:ph type="dt" sz="half" idx="10"/>
          </p:nvPr>
        </p:nvSpPr>
        <p:spPr/>
        <p:txBody>
          <a:bodyPr/>
          <a:lstStyle/>
          <a:p>
            <a:fld id="{019A7537-2CE0-4264-9E1D-2523065704E7}" type="datetimeFigureOut">
              <a:rPr lang="en-US" smtClean="0"/>
              <a:t>8/23/2023</a:t>
            </a:fld>
            <a:endParaRPr lang="en-US"/>
          </a:p>
        </p:txBody>
      </p:sp>
      <p:sp>
        <p:nvSpPr>
          <p:cNvPr id="5" name="Footer Placeholder 4">
            <a:extLst>
              <a:ext uri="{FF2B5EF4-FFF2-40B4-BE49-F238E27FC236}">
                <a16:creationId xmlns:a16="http://schemas.microsoft.com/office/drawing/2014/main" id="{E1D80E35-6977-4684-EF9D-95B6933395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AFA489-24C1-29BA-5831-7ADE8497EC16}"/>
              </a:ext>
            </a:extLst>
          </p:cNvPr>
          <p:cNvSpPr>
            <a:spLocks noGrp="1"/>
          </p:cNvSpPr>
          <p:nvPr>
            <p:ph type="sldNum" sz="quarter" idx="12"/>
          </p:nvPr>
        </p:nvSpPr>
        <p:spPr/>
        <p:txBody>
          <a:bodyPr/>
          <a:lstStyle/>
          <a:p>
            <a:fld id="{6CBC703E-36A4-45C9-83A9-DB57411E19A9}" type="slidenum">
              <a:rPr lang="en-US" smtClean="0"/>
              <a:t>‹#›</a:t>
            </a:fld>
            <a:endParaRPr lang="en-US"/>
          </a:p>
        </p:txBody>
      </p:sp>
    </p:spTree>
    <p:extLst>
      <p:ext uri="{BB962C8B-B14F-4D97-AF65-F5344CB8AC3E}">
        <p14:creationId xmlns:p14="http://schemas.microsoft.com/office/powerpoint/2010/main" val="3859621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D68A-5879-0C31-E861-F56D3B51C1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9BF8D4-A382-A517-12FD-1B9F5A4DCE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0EB69B-6079-1CC5-A652-863A9421D890}"/>
              </a:ext>
            </a:extLst>
          </p:cNvPr>
          <p:cNvSpPr>
            <a:spLocks noGrp="1"/>
          </p:cNvSpPr>
          <p:nvPr>
            <p:ph type="dt" sz="half" idx="10"/>
          </p:nvPr>
        </p:nvSpPr>
        <p:spPr/>
        <p:txBody>
          <a:bodyPr/>
          <a:lstStyle/>
          <a:p>
            <a:fld id="{019A7537-2CE0-4264-9E1D-2523065704E7}" type="datetimeFigureOut">
              <a:rPr lang="en-US" smtClean="0"/>
              <a:t>8/23/2023</a:t>
            </a:fld>
            <a:endParaRPr lang="en-US"/>
          </a:p>
        </p:txBody>
      </p:sp>
      <p:sp>
        <p:nvSpPr>
          <p:cNvPr id="5" name="Footer Placeholder 4">
            <a:extLst>
              <a:ext uri="{FF2B5EF4-FFF2-40B4-BE49-F238E27FC236}">
                <a16:creationId xmlns:a16="http://schemas.microsoft.com/office/drawing/2014/main" id="{F78C4820-2A8F-F628-B890-2960EC248C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F0AD08-5717-1CBC-8555-D50A02FA555E}"/>
              </a:ext>
            </a:extLst>
          </p:cNvPr>
          <p:cNvSpPr>
            <a:spLocks noGrp="1"/>
          </p:cNvSpPr>
          <p:nvPr>
            <p:ph type="sldNum" sz="quarter" idx="12"/>
          </p:nvPr>
        </p:nvSpPr>
        <p:spPr/>
        <p:txBody>
          <a:bodyPr/>
          <a:lstStyle/>
          <a:p>
            <a:fld id="{6CBC703E-36A4-45C9-83A9-DB57411E19A9}" type="slidenum">
              <a:rPr lang="en-US" smtClean="0"/>
              <a:t>‹#›</a:t>
            </a:fld>
            <a:endParaRPr lang="en-US"/>
          </a:p>
        </p:txBody>
      </p:sp>
    </p:spTree>
    <p:extLst>
      <p:ext uri="{BB962C8B-B14F-4D97-AF65-F5344CB8AC3E}">
        <p14:creationId xmlns:p14="http://schemas.microsoft.com/office/powerpoint/2010/main" val="886701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48583-3F28-6C6B-A109-7C7C2337B5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CF4CA6-8CCC-D678-8D44-5B92C3F41A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15629B-4912-AF5F-1923-45FF59EC430C}"/>
              </a:ext>
            </a:extLst>
          </p:cNvPr>
          <p:cNvSpPr>
            <a:spLocks noGrp="1"/>
          </p:cNvSpPr>
          <p:nvPr>
            <p:ph type="dt" sz="half" idx="10"/>
          </p:nvPr>
        </p:nvSpPr>
        <p:spPr/>
        <p:txBody>
          <a:bodyPr/>
          <a:lstStyle/>
          <a:p>
            <a:fld id="{019A7537-2CE0-4264-9E1D-2523065704E7}" type="datetimeFigureOut">
              <a:rPr lang="en-US" smtClean="0"/>
              <a:t>8/23/2023</a:t>
            </a:fld>
            <a:endParaRPr lang="en-US"/>
          </a:p>
        </p:txBody>
      </p:sp>
      <p:sp>
        <p:nvSpPr>
          <p:cNvPr id="5" name="Footer Placeholder 4">
            <a:extLst>
              <a:ext uri="{FF2B5EF4-FFF2-40B4-BE49-F238E27FC236}">
                <a16:creationId xmlns:a16="http://schemas.microsoft.com/office/drawing/2014/main" id="{B012FA60-0928-DDC0-C223-D91ABCC530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693BB1-CAD9-E7B3-CA20-726733B1F4B0}"/>
              </a:ext>
            </a:extLst>
          </p:cNvPr>
          <p:cNvSpPr>
            <a:spLocks noGrp="1"/>
          </p:cNvSpPr>
          <p:nvPr>
            <p:ph type="sldNum" sz="quarter" idx="12"/>
          </p:nvPr>
        </p:nvSpPr>
        <p:spPr/>
        <p:txBody>
          <a:bodyPr/>
          <a:lstStyle/>
          <a:p>
            <a:fld id="{6CBC703E-36A4-45C9-83A9-DB57411E19A9}" type="slidenum">
              <a:rPr lang="en-US" smtClean="0"/>
              <a:t>‹#›</a:t>
            </a:fld>
            <a:endParaRPr lang="en-US"/>
          </a:p>
        </p:txBody>
      </p:sp>
    </p:spTree>
    <p:extLst>
      <p:ext uri="{BB962C8B-B14F-4D97-AF65-F5344CB8AC3E}">
        <p14:creationId xmlns:p14="http://schemas.microsoft.com/office/powerpoint/2010/main" val="1762556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ED394-A791-D0F5-CF5C-A70D5BD5F9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DC90C-A9D0-0B5A-BF6A-4B64FC9F4D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1507ED-D4AE-7930-1D28-6FB3DD7276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44647B-38BE-EE09-AAAA-06E046FA8CFA}"/>
              </a:ext>
            </a:extLst>
          </p:cNvPr>
          <p:cNvSpPr>
            <a:spLocks noGrp="1"/>
          </p:cNvSpPr>
          <p:nvPr>
            <p:ph type="dt" sz="half" idx="10"/>
          </p:nvPr>
        </p:nvSpPr>
        <p:spPr/>
        <p:txBody>
          <a:bodyPr/>
          <a:lstStyle/>
          <a:p>
            <a:fld id="{019A7537-2CE0-4264-9E1D-2523065704E7}" type="datetimeFigureOut">
              <a:rPr lang="en-US" smtClean="0"/>
              <a:t>8/23/2023</a:t>
            </a:fld>
            <a:endParaRPr lang="en-US"/>
          </a:p>
        </p:txBody>
      </p:sp>
      <p:sp>
        <p:nvSpPr>
          <p:cNvPr id="6" name="Footer Placeholder 5">
            <a:extLst>
              <a:ext uri="{FF2B5EF4-FFF2-40B4-BE49-F238E27FC236}">
                <a16:creationId xmlns:a16="http://schemas.microsoft.com/office/drawing/2014/main" id="{5940D402-38F8-E84A-5D53-065EAC7FBA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6166E7-B695-3DC0-8E41-1A5B586A5B15}"/>
              </a:ext>
            </a:extLst>
          </p:cNvPr>
          <p:cNvSpPr>
            <a:spLocks noGrp="1"/>
          </p:cNvSpPr>
          <p:nvPr>
            <p:ph type="sldNum" sz="quarter" idx="12"/>
          </p:nvPr>
        </p:nvSpPr>
        <p:spPr/>
        <p:txBody>
          <a:bodyPr/>
          <a:lstStyle/>
          <a:p>
            <a:fld id="{6CBC703E-36A4-45C9-83A9-DB57411E19A9}" type="slidenum">
              <a:rPr lang="en-US" smtClean="0"/>
              <a:t>‹#›</a:t>
            </a:fld>
            <a:endParaRPr lang="en-US"/>
          </a:p>
        </p:txBody>
      </p:sp>
    </p:spTree>
    <p:extLst>
      <p:ext uri="{BB962C8B-B14F-4D97-AF65-F5344CB8AC3E}">
        <p14:creationId xmlns:p14="http://schemas.microsoft.com/office/powerpoint/2010/main" val="2633244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E0AC4-011C-7801-02C3-D338F1355A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ED5EB3-F7C2-E088-C623-205405042A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BDE1D-46BC-26B0-DF60-D3802F88BF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4DA604-59CF-A0B9-5184-CEEE9C55F8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A22083-6BE6-714C-72D9-1DB41BF6A8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8E776B-88EA-091F-51BE-F17DE6F08F62}"/>
              </a:ext>
            </a:extLst>
          </p:cNvPr>
          <p:cNvSpPr>
            <a:spLocks noGrp="1"/>
          </p:cNvSpPr>
          <p:nvPr>
            <p:ph type="dt" sz="half" idx="10"/>
          </p:nvPr>
        </p:nvSpPr>
        <p:spPr/>
        <p:txBody>
          <a:bodyPr/>
          <a:lstStyle/>
          <a:p>
            <a:fld id="{019A7537-2CE0-4264-9E1D-2523065704E7}" type="datetimeFigureOut">
              <a:rPr lang="en-US" smtClean="0"/>
              <a:t>8/23/2023</a:t>
            </a:fld>
            <a:endParaRPr lang="en-US"/>
          </a:p>
        </p:txBody>
      </p:sp>
      <p:sp>
        <p:nvSpPr>
          <p:cNvPr id="8" name="Footer Placeholder 7">
            <a:extLst>
              <a:ext uri="{FF2B5EF4-FFF2-40B4-BE49-F238E27FC236}">
                <a16:creationId xmlns:a16="http://schemas.microsoft.com/office/drawing/2014/main" id="{3654A49D-564B-161D-5628-22A8FE7626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E69BEB-3EB1-5CA4-DB3F-0E47A853EED6}"/>
              </a:ext>
            </a:extLst>
          </p:cNvPr>
          <p:cNvSpPr>
            <a:spLocks noGrp="1"/>
          </p:cNvSpPr>
          <p:nvPr>
            <p:ph type="sldNum" sz="quarter" idx="12"/>
          </p:nvPr>
        </p:nvSpPr>
        <p:spPr/>
        <p:txBody>
          <a:bodyPr/>
          <a:lstStyle/>
          <a:p>
            <a:fld id="{6CBC703E-36A4-45C9-83A9-DB57411E19A9}" type="slidenum">
              <a:rPr lang="en-US" smtClean="0"/>
              <a:t>‹#›</a:t>
            </a:fld>
            <a:endParaRPr lang="en-US"/>
          </a:p>
        </p:txBody>
      </p:sp>
    </p:spTree>
    <p:extLst>
      <p:ext uri="{BB962C8B-B14F-4D97-AF65-F5344CB8AC3E}">
        <p14:creationId xmlns:p14="http://schemas.microsoft.com/office/powerpoint/2010/main" val="1159722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E6E92-AFE6-44CD-C506-E820824653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1BD2BE-7119-3CC9-31D1-48C752EEEB40}"/>
              </a:ext>
            </a:extLst>
          </p:cNvPr>
          <p:cNvSpPr>
            <a:spLocks noGrp="1"/>
          </p:cNvSpPr>
          <p:nvPr>
            <p:ph type="dt" sz="half" idx="10"/>
          </p:nvPr>
        </p:nvSpPr>
        <p:spPr/>
        <p:txBody>
          <a:bodyPr/>
          <a:lstStyle/>
          <a:p>
            <a:fld id="{019A7537-2CE0-4264-9E1D-2523065704E7}" type="datetimeFigureOut">
              <a:rPr lang="en-US" smtClean="0"/>
              <a:t>8/23/2023</a:t>
            </a:fld>
            <a:endParaRPr lang="en-US"/>
          </a:p>
        </p:txBody>
      </p:sp>
      <p:sp>
        <p:nvSpPr>
          <p:cNvPr id="4" name="Footer Placeholder 3">
            <a:extLst>
              <a:ext uri="{FF2B5EF4-FFF2-40B4-BE49-F238E27FC236}">
                <a16:creationId xmlns:a16="http://schemas.microsoft.com/office/drawing/2014/main" id="{BAF66CFF-A9BC-4683-4CF3-BAD0C80623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BCEA01-DBB5-0A37-723E-68C5513E3B6F}"/>
              </a:ext>
            </a:extLst>
          </p:cNvPr>
          <p:cNvSpPr>
            <a:spLocks noGrp="1"/>
          </p:cNvSpPr>
          <p:nvPr>
            <p:ph type="sldNum" sz="quarter" idx="12"/>
          </p:nvPr>
        </p:nvSpPr>
        <p:spPr/>
        <p:txBody>
          <a:bodyPr/>
          <a:lstStyle/>
          <a:p>
            <a:fld id="{6CBC703E-36A4-45C9-83A9-DB57411E19A9}" type="slidenum">
              <a:rPr lang="en-US" smtClean="0"/>
              <a:t>‹#›</a:t>
            </a:fld>
            <a:endParaRPr lang="en-US"/>
          </a:p>
        </p:txBody>
      </p:sp>
    </p:spTree>
    <p:extLst>
      <p:ext uri="{BB962C8B-B14F-4D97-AF65-F5344CB8AC3E}">
        <p14:creationId xmlns:p14="http://schemas.microsoft.com/office/powerpoint/2010/main" val="3714498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A257BE-BBD4-B163-D560-A847230C81E6}"/>
              </a:ext>
            </a:extLst>
          </p:cNvPr>
          <p:cNvSpPr>
            <a:spLocks noGrp="1"/>
          </p:cNvSpPr>
          <p:nvPr>
            <p:ph type="dt" sz="half" idx="10"/>
          </p:nvPr>
        </p:nvSpPr>
        <p:spPr/>
        <p:txBody>
          <a:bodyPr/>
          <a:lstStyle/>
          <a:p>
            <a:fld id="{019A7537-2CE0-4264-9E1D-2523065704E7}" type="datetimeFigureOut">
              <a:rPr lang="en-US" smtClean="0"/>
              <a:t>8/23/2023</a:t>
            </a:fld>
            <a:endParaRPr lang="en-US"/>
          </a:p>
        </p:txBody>
      </p:sp>
      <p:sp>
        <p:nvSpPr>
          <p:cNvPr id="3" name="Footer Placeholder 2">
            <a:extLst>
              <a:ext uri="{FF2B5EF4-FFF2-40B4-BE49-F238E27FC236}">
                <a16:creationId xmlns:a16="http://schemas.microsoft.com/office/drawing/2014/main" id="{8202E955-8E88-800A-6166-4F91C0BAC5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ACD6F6-BAE1-F5EC-63CF-E5ACB4D54541}"/>
              </a:ext>
            </a:extLst>
          </p:cNvPr>
          <p:cNvSpPr>
            <a:spLocks noGrp="1"/>
          </p:cNvSpPr>
          <p:nvPr>
            <p:ph type="sldNum" sz="quarter" idx="12"/>
          </p:nvPr>
        </p:nvSpPr>
        <p:spPr/>
        <p:txBody>
          <a:bodyPr/>
          <a:lstStyle/>
          <a:p>
            <a:fld id="{6CBC703E-36A4-45C9-83A9-DB57411E19A9}" type="slidenum">
              <a:rPr lang="en-US" smtClean="0"/>
              <a:t>‹#›</a:t>
            </a:fld>
            <a:endParaRPr lang="en-US"/>
          </a:p>
        </p:txBody>
      </p:sp>
    </p:spTree>
    <p:extLst>
      <p:ext uri="{BB962C8B-B14F-4D97-AF65-F5344CB8AC3E}">
        <p14:creationId xmlns:p14="http://schemas.microsoft.com/office/powerpoint/2010/main" val="1954259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73B5-3034-4180-28A7-DEEB88A974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62A391-FAF6-0010-8F0A-D949F23FF3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B3470-090D-4DB5-3C28-77939B9328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E6EE6D-3743-5670-87A8-2AC6B625B15F}"/>
              </a:ext>
            </a:extLst>
          </p:cNvPr>
          <p:cNvSpPr>
            <a:spLocks noGrp="1"/>
          </p:cNvSpPr>
          <p:nvPr>
            <p:ph type="dt" sz="half" idx="10"/>
          </p:nvPr>
        </p:nvSpPr>
        <p:spPr/>
        <p:txBody>
          <a:bodyPr/>
          <a:lstStyle/>
          <a:p>
            <a:fld id="{019A7537-2CE0-4264-9E1D-2523065704E7}" type="datetimeFigureOut">
              <a:rPr lang="en-US" smtClean="0"/>
              <a:t>8/23/2023</a:t>
            </a:fld>
            <a:endParaRPr lang="en-US"/>
          </a:p>
        </p:txBody>
      </p:sp>
      <p:sp>
        <p:nvSpPr>
          <p:cNvPr id="6" name="Footer Placeholder 5">
            <a:extLst>
              <a:ext uri="{FF2B5EF4-FFF2-40B4-BE49-F238E27FC236}">
                <a16:creationId xmlns:a16="http://schemas.microsoft.com/office/drawing/2014/main" id="{807F7DCA-29A9-ACB7-89ED-5207E61F56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2FDEB-1176-DA00-5247-B45C3A6F6871}"/>
              </a:ext>
            </a:extLst>
          </p:cNvPr>
          <p:cNvSpPr>
            <a:spLocks noGrp="1"/>
          </p:cNvSpPr>
          <p:nvPr>
            <p:ph type="sldNum" sz="quarter" idx="12"/>
          </p:nvPr>
        </p:nvSpPr>
        <p:spPr/>
        <p:txBody>
          <a:bodyPr/>
          <a:lstStyle/>
          <a:p>
            <a:fld id="{6CBC703E-36A4-45C9-83A9-DB57411E19A9}" type="slidenum">
              <a:rPr lang="en-US" smtClean="0"/>
              <a:t>‹#›</a:t>
            </a:fld>
            <a:endParaRPr lang="en-US"/>
          </a:p>
        </p:txBody>
      </p:sp>
    </p:spTree>
    <p:extLst>
      <p:ext uri="{BB962C8B-B14F-4D97-AF65-F5344CB8AC3E}">
        <p14:creationId xmlns:p14="http://schemas.microsoft.com/office/powerpoint/2010/main" val="536840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472F8-2D93-C29D-F74D-8E90226A76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3C6631-6534-C307-4A2E-90C5E6A391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B761F9-E1D1-4856-0B33-8ED30D8FF6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4B1A25-2A86-C1D0-E29C-2F9954B3E279}"/>
              </a:ext>
            </a:extLst>
          </p:cNvPr>
          <p:cNvSpPr>
            <a:spLocks noGrp="1"/>
          </p:cNvSpPr>
          <p:nvPr>
            <p:ph type="dt" sz="half" idx="10"/>
          </p:nvPr>
        </p:nvSpPr>
        <p:spPr/>
        <p:txBody>
          <a:bodyPr/>
          <a:lstStyle/>
          <a:p>
            <a:fld id="{019A7537-2CE0-4264-9E1D-2523065704E7}" type="datetimeFigureOut">
              <a:rPr lang="en-US" smtClean="0"/>
              <a:t>8/23/2023</a:t>
            </a:fld>
            <a:endParaRPr lang="en-US"/>
          </a:p>
        </p:txBody>
      </p:sp>
      <p:sp>
        <p:nvSpPr>
          <p:cNvPr id="6" name="Footer Placeholder 5">
            <a:extLst>
              <a:ext uri="{FF2B5EF4-FFF2-40B4-BE49-F238E27FC236}">
                <a16:creationId xmlns:a16="http://schemas.microsoft.com/office/drawing/2014/main" id="{CB204D5D-F5C5-7EAC-3A9F-1E30FCC5D1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42CFFB-D5CA-2594-C9D2-18A02639F37E}"/>
              </a:ext>
            </a:extLst>
          </p:cNvPr>
          <p:cNvSpPr>
            <a:spLocks noGrp="1"/>
          </p:cNvSpPr>
          <p:nvPr>
            <p:ph type="sldNum" sz="quarter" idx="12"/>
          </p:nvPr>
        </p:nvSpPr>
        <p:spPr/>
        <p:txBody>
          <a:bodyPr/>
          <a:lstStyle/>
          <a:p>
            <a:fld id="{6CBC703E-36A4-45C9-83A9-DB57411E19A9}" type="slidenum">
              <a:rPr lang="en-US" smtClean="0"/>
              <a:t>‹#›</a:t>
            </a:fld>
            <a:endParaRPr lang="en-US"/>
          </a:p>
        </p:txBody>
      </p:sp>
    </p:spTree>
    <p:extLst>
      <p:ext uri="{BB962C8B-B14F-4D97-AF65-F5344CB8AC3E}">
        <p14:creationId xmlns:p14="http://schemas.microsoft.com/office/powerpoint/2010/main" val="2790108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401ACC-618C-2149-8E2C-2D86D744E5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4F199A-1375-09C9-5E88-B34B12C34C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4055CF-6CFF-35E8-8295-CABB4A987D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9A7537-2CE0-4264-9E1D-2523065704E7}" type="datetimeFigureOut">
              <a:rPr lang="en-US" smtClean="0"/>
              <a:t>8/23/2023</a:t>
            </a:fld>
            <a:endParaRPr lang="en-US"/>
          </a:p>
        </p:txBody>
      </p:sp>
      <p:sp>
        <p:nvSpPr>
          <p:cNvPr id="5" name="Footer Placeholder 4">
            <a:extLst>
              <a:ext uri="{FF2B5EF4-FFF2-40B4-BE49-F238E27FC236}">
                <a16:creationId xmlns:a16="http://schemas.microsoft.com/office/drawing/2014/main" id="{6202F865-4167-F0C4-950B-DC7F0A1911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78BFBC-5A99-A2A3-788A-BEC8016046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BC703E-36A4-45C9-83A9-DB57411E19A9}" type="slidenum">
              <a:rPr lang="en-US" smtClean="0"/>
              <a:t>‹#›</a:t>
            </a:fld>
            <a:endParaRPr lang="en-US"/>
          </a:p>
        </p:txBody>
      </p:sp>
    </p:spTree>
    <p:extLst>
      <p:ext uri="{BB962C8B-B14F-4D97-AF65-F5344CB8AC3E}">
        <p14:creationId xmlns:p14="http://schemas.microsoft.com/office/powerpoint/2010/main" val="38032982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f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fif"/><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f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f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f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f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f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1.jf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fif"/><Relationship Id="rId2" Type="http://schemas.openxmlformats.org/officeDocument/2006/relationships/image" Target="../media/image20.jf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fif"/><Relationship Id="rId2" Type="http://schemas.openxmlformats.org/officeDocument/2006/relationships/image" Target="../media/image20.jfif"/><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2" Type="http://schemas.openxmlformats.org/officeDocument/2006/relationships/image" Target="../media/image35.jf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jf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mailto:blaine@mazzawines.com" TargetMode="External"/><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f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f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f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9EE52-4DEA-599C-FE65-85BF456863B4}"/>
              </a:ext>
            </a:extLst>
          </p:cNvPr>
          <p:cNvSpPr>
            <a:spLocks noGrp="1"/>
          </p:cNvSpPr>
          <p:nvPr>
            <p:ph type="ctrTitle"/>
          </p:nvPr>
        </p:nvSpPr>
        <p:spPr>
          <a:xfrm>
            <a:off x="1524000" y="0"/>
            <a:ext cx="9144000" cy="1954161"/>
          </a:xfrm>
        </p:spPr>
        <p:txBody>
          <a:bodyPr/>
          <a:lstStyle/>
          <a:p>
            <a:r>
              <a:rPr lang="en-US" b="1" dirty="0">
                <a:solidFill>
                  <a:schemeClr val="tx1">
                    <a:lumMod val="95000"/>
                    <a:lumOff val="5000"/>
                  </a:schemeClr>
                </a:solidFill>
              </a:rPr>
              <a:t>Sparkling Wine(s) in the Lake Erie Region, and beyond</a:t>
            </a:r>
          </a:p>
        </p:txBody>
      </p:sp>
      <p:sp>
        <p:nvSpPr>
          <p:cNvPr id="3" name="Subtitle 2">
            <a:extLst>
              <a:ext uri="{FF2B5EF4-FFF2-40B4-BE49-F238E27FC236}">
                <a16:creationId xmlns:a16="http://schemas.microsoft.com/office/drawing/2014/main" id="{9C07D9C9-437B-3209-7242-4C77C773C012}"/>
              </a:ext>
            </a:extLst>
          </p:cNvPr>
          <p:cNvSpPr>
            <a:spLocks noGrp="1"/>
          </p:cNvSpPr>
          <p:nvPr>
            <p:ph type="subTitle" idx="1"/>
          </p:nvPr>
        </p:nvSpPr>
        <p:spPr>
          <a:xfrm>
            <a:off x="1524000" y="4630994"/>
            <a:ext cx="9144000" cy="2035276"/>
          </a:xfrm>
        </p:spPr>
        <p:txBody>
          <a:bodyPr>
            <a:normAutofit/>
          </a:bodyPr>
          <a:lstStyle/>
          <a:p>
            <a:endParaRPr lang="en-US" dirty="0"/>
          </a:p>
          <a:p>
            <a:endParaRPr lang="en-US" dirty="0"/>
          </a:p>
          <a:p>
            <a:r>
              <a:rPr lang="en-US" dirty="0"/>
              <a:t>A look at the history of sparkling wine worldwide, in North America, and right here in, and around the Lake Erie AVA.</a:t>
            </a:r>
          </a:p>
        </p:txBody>
      </p:sp>
    </p:spTree>
    <p:extLst>
      <p:ext uri="{BB962C8B-B14F-4D97-AF65-F5344CB8AC3E}">
        <p14:creationId xmlns:p14="http://schemas.microsoft.com/office/powerpoint/2010/main" val="4167384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9EE925-6949-A83D-9730-16A7A5D73AF8}"/>
              </a:ext>
            </a:extLst>
          </p:cNvPr>
          <p:cNvSpPr txBox="1"/>
          <p:nvPr/>
        </p:nvSpPr>
        <p:spPr>
          <a:xfrm>
            <a:off x="5618480" y="456307"/>
            <a:ext cx="6512560" cy="4154984"/>
          </a:xfrm>
          <a:prstGeom prst="rect">
            <a:avLst/>
          </a:prstGeom>
          <a:noFill/>
        </p:spPr>
        <p:txBody>
          <a:bodyPr wrap="square" rtlCol="0">
            <a:spAutoFit/>
          </a:bodyPr>
          <a:lstStyle/>
          <a:p>
            <a:r>
              <a:rPr lang="en-US" sz="2400" b="1" dirty="0"/>
              <a:t>Early Sparkling wines of Limoux were likely an accident:</a:t>
            </a:r>
          </a:p>
          <a:p>
            <a:r>
              <a:rPr lang="en-US" sz="2400" b="1" dirty="0"/>
              <a:t>Fermentation may have been halted or slowed by cooler winter temps.  Spring warm-up would have re-started fermentation in the bottle leading to carbonation.  </a:t>
            </a:r>
          </a:p>
          <a:p>
            <a:r>
              <a:rPr lang="en-US" sz="2400" b="1" dirty="0"/>
              <a:t>This method of carbonation is known as the Ancestral, or </a:t>
            </a:r>
            <a:r>
              <a:rPr lang="fr-FR" sz="2400" b="1" i="0" u="sng" dirty="0">
                <a:solidFill>
                  <a:srgbClr val="374151"/>
                </a:solidFill>
                <a:effectLst/>
              </a:rPr>
              <a:t>Pétillant Naturel (</a:t>
            </a:r>
            <a:r>
              <a:rPr lang="fr-FR" sz="2400" b="1" i="0" u="sng" dirty="0" err="1">
                <a:solidFill>
                  <a:srgbClr val="374151"/>
                </a:solidFill>
                <a:effectLst/>
              </a:rPr>
              <a:t>a.k.a</a:t>
            </a:r>
            <a:r>
              <a:rPr lang="fr-FR" sz="2400" b="1" i="0" u="sng" dirty="0">
                <a:solidFill>
                  <a:srgbClr val="374151"/>
                </a:solidFill>
                <a:effectLst/>
              </a:rPr>
              <a:t>. “Pet-</a:t>
            </a:r>
            <a:r>
              <a:rPr lang="fr-FR" sz="2400" b="1" i="0" u="sng" dirty="0" err="1">
                <a:solidFill>
                  <a:srgbClr val="374151"/>
                </a:solidFill>
                <a:effectLst/>
              </a:rPr>
              <a:t>nat</a:t>
            </a:r>
            <a:r>
              <a:rPr lang="fr-FR" sz="2400" b="1" i="0" u="sng" dirty="0">
                <a:solidFill>
                  <a:srgbClr val="374151"/>
                </a:solidFill>
                <a:effectLst/>
              </a:rPr>
              <a:t>”) </a:t>
            </a:r>
            <a:r>
              <a:rPr lang="fr-FR" sz="2400" b="1" i="0" dirty="0" err="1">
                <a:solidFill>
                  <a:srgbClr val="374151"/>
                </a:solidFill>
                <a:effectLst/>
              </a:rPr>
              <a:t>method</a:t>
            </a:r>
            <a:endParaRPr lang="fr-FR" sz="2400" b="1" i="0" dirty="0">
              <a:solidFill>
                <a:srgbClr val="374151"/>
              </a:solidFill>
              <a:effectLst/>
            </a:endParaRPr>
          </a:p>
          <a:p>
            <a:r>
              <a:rPr lang="fr-FR" sz="2400" b="1" dirty="0">
                <a:solidFill>
                  <a:srgbClr val="374151"/>
                </a:solidFill>
              </a:rPr>
              <a:t>Note: In </a:t>
            </a:r>
            <a:r>
              <a:rPr lang="fr-FR" sz="2400" b="1" dirty="0" err="1">
                <a:solidFill>
                  <a:srgbClr val="374151"/>
                </a:solidFill>
              </a:rPr>
              <a:t>this</a:t>
            </a:r>
            <a:r>
              <a:rPr lang="fr-FR" sz="2400" b="1" dirty="0">
                <a:solidFill>
                  <a:srgbClr val="374151"/>
                </a:solidFill>
              </a:rPr>
              <a:t> </a:t>
            </a:r>
            <a:r>
              <a:rPr lang="fr-FR" sz="2400" b="1" dirty="0" err="1">
                <a:solidFill>
                  <a:srgbClr val="374151"/>
                </a:solidFill>
              </a:rPr>
              <a:t>region</a:t>
            </a:r>
            <a:r>
              <a:rPr lang="fr-FR" sz="2400" b="1" dirty="0">
                <a:solidFill>
                  <a:srgbClr val="374151"/>
                </a:solidFill>
              </a:rPr>
              <a:t>, </a:t>
            </a:r>
            <a:r>
              <a:rPr lang="fr-FR" sz="2400" b="1" dirty="0" err="1">
                <a:solidFill>
                  <a:srgbClr val="374151"/>
                </a:solidFill>
              </a:rPr>
              <a:t>they</a:t>
            </a:r>
            <a:r>
              <a:rPr lang="fr-FR" sz="2400" b="1" dirty="0">
                <a:solidFill>
                  <a:srgbClr val="374151"/>
                </a:solidFill>
              </a:rPr>
              <a:t> </a:t>
            </a:r>
            <a:r>
              <a:rPr lang="fr-FR" sz="2400" b="1" dirty="0" err="1">
                <a:solidFill>
                  <a:srgbClr val="374151"/>
                </a:solidFill>
              </a:rPr>
              <a:t>now</a:t>
            </a:r>
            <a:r>
              <a:rPr lang="fr-FR" sz="2400" b="1" dirty="0">
                <a:solidFill>
                  <a:srgbClr val="374151"/>
                </a:solidFill>
              </a:rPr>
              <a:t> </a:t>
            </a:r>
            <a:r>
              <a:rPr lang="fr-FR" sz="2400" b="1" dirty="0" err="1">
                <a:solidFill>
                  <a:srgbClr val="374151"/>
                </a:solidFill>
              </a:rPr>
              <a:t>mainly</a:t>
            </a:r>
            <a:r>
              <a:rPr lang="fr-FR" sz="2400" b="1" dirty="0">
                <a:solidFill>
                  <a:srgbClr val="374151"/>
                </a:solidFill>
              </a:rPr>
              <a:t> use the </a:t>
            </a:r>
            <a:r>
              <a:rPr lang="fr-FR" sz="2400" b="1" dirty="0" err="1">
                <a:solidFill>
                  <a:srgbClr val="374151"/>
                </a:solidFill>
              </a:rPr>
              <a:t>Traditional</a:t>
            </a:r>
            <a:r>
              <a:rPr lang="fr-FR" sz="2400" b="1" dirty="0">
                <a:solidFill>
                  <a:srgbClr val="374151"/>
                </a:solidFill>
              </a:rPr>
              <a:t> Method, or </a:t>
            </a:r>
            <a:r>
              <a:rPr lang="fr-FR" sz="2400" b="1" dirty="0" err="1">
                <a:solidFill>
                  <a:srgbClr val="374151"/>
                </a:solidFill>
              </a:rPr>
              <a:t>Methode</a:t>
            </a:r>
            <a:r>
              <a:rPr lang="fr-FR" sz="2400" b="1" dirty="0">
                <a:solidFill>
                  <a:srgbClr val="374151"/>
                </a:solidFill>
              </a:rPr>
              <a:t> Champenoise.</a:t>
            </a:r>
            <a:endParaRPr lang="en-US" sz="2400" b="1" dirty="0"/>
          </a:p>
        </p:txBody>
      </p:sp>
    </p:spTree>
    <p:extLst>
      <p:ext uri="{BB962C8B-B14F-4D97-AF65-F5344CB8AC3E}">
        <p14:creationId xmlns:p14="http://schemas.microsoft.com/office/powerpoint/2010/main" val="3879051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AB8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video game&#10;&#10;Description automatically generated">
            <a:extLst>
              <a:ext uri="{FF2B5EF4-FFF2-40B4-BE49-F238E27FC236}">
                <a16:creationId xmlns:a16="http://schemas.microsoft.com/office/drawing/2014/main" id="{A69C7090-A27F-3E3B-DE06-1FD978955C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186" y="643467"/>
            <a:ext cx="7007627" cy="5571066"/>
          </a:xfrm>
          <a:prstGeom prst="rect">
            <a:avLst/>
          </a:prstGeom>
        </p:spPr>
      </p:pic>
    </p:spTree>
    <p:extLst>
      <p:ext uri="{BB962C8B-B14F-4D97-AF65-F5344CB8AC3E}">
        <p14:creationId xmlns:p14="http://schemas.microsoft.com/office/powerpoint/2010/main" val="4269924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bottle with a black label&#10;&#10;Description automatically generated">
            <a:extLst>
              <a:ext uri="{FF2B5EF4-FFF2-40B4-BE49-F238E27FC236}">
                <a16:creationId xmlns:a16="http://schemas.microsoft.com/office/drawing/2014/main" id="{BF59CA57-56D7-187F-F140-19873049E5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96979"/>
            <a:ext cx="4572000" cy="6858000"/>
          </a:xfrm>
          <a:prstGeom prst="rect">
            <a:avLst/>
          </a:prstGeom>
        </p:spPr>
      </p:pic>
      <p:sp>
        <p:nvSpPr>
          <p:cNvPr id="6" name="TextBox 5">
            <a:extLst>
              <a:ext uri="{FF2B5EF4-FFF2-40B4-BE49-F238E27FC236}">
                <a16:creationId xmlns:a16="http://schemas.microsoft.com/office/drawing/2014/main" id="{F605E30D-B2F3-9F6A-C46A-8766A34056B7}"/>
              </a:ext>
            </a:extLst>
          </p:cNvPr>
          <p:cNvSpPr txBox="1"/>
          <p:nvPr/>
        </p:nvSpPr>
        <p:spPr>
          <a:xfrm>
            <a:off x="4724400" y="1117600"/>
            <a:ext cx="5648960" cy="5016758"/>
          </a:xfrm>
          <a:prstGeom prst="rect">
            <a:avLst/>
          </a:prstGeom>
          <a:noFill/>
        </p:spPr>
        <p:txBody>
          <a:bodyPr wrap="square" rtlCol="0">
            <a:spAutoFit/>
          </a:bodyPr>
          <a:lstStyle/>
          <a:p>
            <a:r>
              <a:rPr lang="en-US" sz="2000" b="1" dirty="0"/>
              <a:t>Vintage</a:t>
            </a:r>
            <a:r>
              <a:rPr lang="en-US" sz="2000" dirty="0"/>
              <a:t>: Non-Vintage </a:t>
            </a:r>
          </a:p>
          <a:p>
            <a:r>
              <a:rPr lang="en-US" sz="2000" b="1" dirty="0"/>
              <a:t>Appellation</a:t>
            </a:r>
            <a:r>
              <a:rPr lang="en-US" sz="2000" dirty="0"/>
              <a:t>: Pennsylvania </a:t>
            </a:r>
          </a:p>
          <a:p>
            <a:r>
              <a:rPr lang="en-US" sz="2000" b="1" dirty="0"/>
              <a:t>Residual Sugar</a:t>
            </a:r>
            <a:r>
              <a:rPr lang="en-US" sz="2000" dirty="0"/>
              <a:t>: 0.5%   </a:t>
            </a:r>
            <a:r>
              <a:rPr lang="en-US" sz="2000" b="1" dirty="0"/>
              <a:t>Alcohol</a:t>
            </a:r>
            <a:r>
              <a:rPr lang="en-US" sz="2000" dirty="0"/>
              <a:t>: 11% </a:t>
            </a:r>
          </a:p>
          <a:p>
            <a:r>
              <a:rPr lang="en-US" sz="2000" b="1" dirty="0"/>
              <a:t>Varieties</a:t>
            </a:r>
            <a:r>
              <a:rPr lang="en-US" sz="2000" dirty="0"/>
              <a:t>: Riesling (100%) </a:t>
            </a:r>
          </a:p>
          <a:p>
            <a:r>
              <a:rPr lang="en-US" sz="2000" b="1" dirty="0"/>
              <a:t>Winemaking/Ferment notes</a:t>
            </a:r>
            <a:r>
              <a:rPr lang="en-US" sz="2000" dirty="0"/>
              <a:t>: This Clone 90 Riesling was bottled when partially fermented, in the Pétillant </a:t>
            </a:r>
            <a:r>
              <a:rPr lang="en-US" sz="2000" dirty="0" err="1"/>
              <a:t>Naturale</a:t>
            </a:r>
            <a:r>
              <a:rPr lang="en-US" sz="2000" dirty="0"/>
              <a:t> method, creating natural carbonation. Some lees and sediment remain, chill upright if you'd like to control the sediment before serving Cellaring potential: Enjoy young, also benefits from careful cellaring</a:t>
            </a:r>
          </a:p>
          <a:p>
            <a:r>
              <a:rPr lang="en-US" sz="2000" b="1" dirty="0"/>
              <a:t>pH</a:t>
            </a:r>
            <a:r>
              <a:rPr lang="en-US" sz="2000" dirty="0"/>
              <a:t>: 3.07  </a:t>
            </a:r>
            <a:r>
              <a:rPr lang="en-US" sz="2000" b="1" dirty="0"/>
              <a:t>TA</a:t>
            </a:r>
            <a:r>
              <a:rPr lang="en-US" sz="2000" dirty="0"/>
              <a:t>: 9.5 g/L </a:t>
            </a:r>
          </a:p>
          <a:p>
            <a:r>
              <a:rPr lang="en-US" sz="2000" b="1" dirty="0"/>
              <a:t>Vineyards</a:t>
            </a:r>
            <a:r>
              <a:rPr lang="en-US" sz="2000" dirty="0"/>
              <a:t>: Moorhead Farms Harvest Dates: 10/14/19</a:t>
            </a:r>
          </a:p>
          <a:p>
            <a:r>
              <a:rPr lang="en-US" sz="2000" b="1" dirty="0"/>
              <a:t>Food pairing(s</a:t>
            </a:r>
            <a:r>
              <a:rPr lang="en-US" sz="2000" dirty="0"/>
              <a:t>): Fried Chicken; Crisp apple wedges and a soft, mild cheese like well-ripened Brie</a:t>
            </a:r>
          </a:p>
        </p:txBody>
      </p:sp>
    </p:spTree>
    <p:extLst>
      <p:ext uri="{BB962C8B-B14F-4D97-AF65-F5344CB8AC3E}">
        <p14:creationId xmlns:p14="http://schemas.microsoft.com/office/powerpoint/2010/main" val="2171783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tue of a person holding a bottle&#10;&#10;Description automatically generated">
            <a:extLst>
              <a:ext uri="{FF2B5EF4-FFF2-40B4-BE49-F238E27FC236}">
                <a16:creationId xmlns:a16="http://schemas.microsoft.com/office/drawing/2014/main" id="{32FD0192-649F-13AB-BD92-DCF11745D5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7317" y="2311400"/>
            <a:ext cx="2447925" cy="3657600"/>
          </a:xfrm>
          <a:prstGeom prst="rect">
            <a:avLst/>
          </a:prstGeom>
        </p:spPr>
      </p:pic>
      <p:sp>
        <p:nvSpPr>
          <p:cNvPr id="4" name="TextBox 3">
            <a:extLst>
              <a:ext uri="{FF2B5EF4-FFF2-40B4-BE49-F238E27FC236}">
                <a16:creationId xmlns:a16="http://schemas.microsoft.com/office/drawing/2014/main" id="{BCF8CADC-C00A-7638-1465-5FAF5135B393}"/>
              </a:ext>
            </a:extLst>
          </p:cNvPr>
          <p:cNvSpPr txBox="1"/>
          <p:nvPr/>
        </p:nvSpPr>
        <p:spPr>
          <a:xfrm>
            <a:off x="904240" y="558800"/>
            <a:ext cx="4470400" cy="923330"/>
          </a:xfrm>
          <a:prstGeom prst="rect">
            <a:avLst/>
          </a:prstGeom>
          <a:noFill/>
        </p:spPr>
        <p:txBody>
          <a:bodyPr wrap="square" rtlCol="0">
            <a:spAutoFit/>
          </a:bodyPr>
          <a:lstStyle/>
          <a:p>
            <a:endParaRPr lang="en-US" dirty="0"/>
          </a:p>
          <a:p>
            <a:r>
              <a:rPr lang="en-US" dirty="0"/>
              <a:t>Moving through history to the term most typically associated with Sparkling wine:</a:t>
            </a:r>
          </a:p>
        </p:txBody>
      </p:sp>
      <p:sp>
        <p:nvSpPr>
          <p:cNvPr id="5" name="TextBox 4">
            <a:extLst>
              <a:ext uri="{FF2B5EF4-FFF2-40B4-BE49-F238E27FC236}">
                <a16:creationId xmlns:a16="http://schemas.microsoft.com/office/drawing/2014/main" id="{00191142-D872-53C2-DD6A-20056DE9E8ED}"/>
              </a:ext>
            </a:extLst>
          </p:cNvPr>
          <p:cNvSpPr txBox="1"/>
          <p:nvPr/>
        </p:nvSpPr>
        <p:spPr>
          <a:xfrm>
            <a:off x="7307738" y="635000"/>
            <a:ext cx="4525962" cy="1015663"/>
          </a:xfrm>
          <a:prstGeom prst="rect">
            <a:avLst/>
          </a:prstGeom>
          <a:noFill/>
        </p:spPr>
        <p:txBody>
          <a:bodyPr wrap="square" rtlCol="0">
            <a:spAutoFit/>
          </a:bodyPr>
          <a:lstStyle/>
          <a:p>
            <a:r>
              <a:rPr lang="en-US" sz="6000" b="1" i="1" dirty="0">
                <a:solidFill>
                  <a:srgbClr val="996633"/>
                </a:solidFill>
              </a:rPr>
              <a:t>CHAMPAGNE</a:t>
            </a:r>
          </a:p>
        </p:txBody>
      </p:sp>
      <p:sp>
        <p:nvSpPr>
          <p:cNvPr id="6" name="TextBox 5">
            <a:extLst>
              <a:ext uri="{FF2B5EF4-FFF2-40B4-BE49-F238E27FC236}">
                <a16:creationId xmlns:a16="http://schemas.microsoft.com/office/drawing/2014/main" id="{8690D40C-12EF-F4CC-75A2-E3E7B02458AE}"/>
              </a:ext>
            </a:extLst>
          </p:cNvPr>
          <p:cNvSpPr txBox="1"/>
          <p:nvPr/>
        </p:nvSpPr>
        <p:spPr>
          <a:xfrm>
            <a:off x="904240" y="1650663"/>
            <a:ext cx="5963920" cy="4708981"/>
          </a:xfrm>
          <a:prstGeom prst="rect">
            <a:avLst/>
          </a:prstGeom>
          <a:noFill/>
        </p:spPr>
        <p:txBody>
          <a:bodyPr wrap="square" rtlCol="0">
            <a:spAutoFit/>
          </a:bodyPr>
          <a:lstStyle/>
          <a:p>
            <a:r>
              <a:rPr lang="en-US" sz="2000" b="1" dirty="0"/>
              <a:t>In the early 1700’s, a Benedictine monk by the name of </a:t>
            </a:r>
            <a:r>
              <a:rPr lang="en-US" sz="2000" b="1" i="0" dirty="0">
                <a:solidFill>
                  <a:srgbClr val="767676"/>
                </a:solidFill>
                <a:effectLst/>
              </a:rPr>
              <a:t>Dom Pierre Pérignon had observed the sparkling </a:t>
            </a:r>
            <a:r>
              <a:rPr lang="en-US" sz="2000" b="1" dirty="0">
                <a:solidFill>
                  <a:srgbClr val="767676"/>
                </a:solidFill>
              </a:rPr>
              <a:t>wines of Limoux and brought the effervescent style to the Champagne region.  Sadly, he died in 1715 before any commercial production happened, but he is credited as the “Father of Champagne”.</a:t>
            </a:r>
          </a:p>
          <a:p>
            <a:endParaRPr lang="en-US" sz="2000" b="1" dirty="0">
              <a:solidFill>
                <a:srgbClr val="767676"/>
              </a:solidFill>
            </a:endParaRPr>
          </a:p>
          <a:p>
            <a:r>
              <a:rPr lang="en-US" sz="2000" b="1" dirty="0">
                <a:solidFill>
                  <a:srgbClr val="767676"/>
                </a:solidFill>
              </a:rPr>
              <a:t>1729 – </a:t>
            </a:r>
            <a:r>
              <a:rPr lang="en-US" sz="2000" b="1" dirty="0" err="1">
                <a:solidFill>
                  <a:srgbClr val="767676"/>
                </a:solidFill>
              </a:rPr>
              <a:t>Ruinart</a:t>
            </a:r>
            <a:r>
              <a:rPr lang="en-US" sz="2000" b="1" dirty="0">
                <a:solidFill>
                  <a:srgbClr val="767676"/>
                </a:solidFill>
              </a:rPr>
              <a:t>, Champagne’s oldest sparkling house is founded</a:t>
            </a:r>
          </a:p>
          <a:p>
            <a:endParaRPr lang="en-US" sz="2000" b="1" dirty="0">
              <a:solidFill>
                <a:srgbClr val="767676"/>
              </a:solidFill>
            </a:endParaRPr>
          </a:p>
          <a:p>
            <a:r>
              <a:rPr lang="en-US" sz="2000" b="1" dirty="0">
                <a:solidFill>
                  <a:srgbClr val="767676"/>
                </a:solidFill>
              </a:rPr>
              <a:t>1772 – Veuve </a:t>
            </a:r>
            <a:r>
              <a:rPr lang="en-US" sz="2000" b="1" dirty="0" err="1">
                <a:solidFill>
                  <a:srgbClr val="767676"/>
                </a:solidFill>
              </a:rPr>
              <a:t>Cliquot</a:t>
            </a:r>
            <a:r>
              <a:rPr lang="en-US" sz="2000" b="1" dirty="0">
                <a:solidFill>
                  <a:srgbClr val="767676"/>
                </a:solidFill>
              </a:rPr>
              <a:t> founded.  Madame </a:t>
            </a:r>
            <a:r>
              <a:rPr lang="en-US" sz="2000" b="1" dirty="0" err="1">
                <a:solidFill>
                  <a:srgbClr val="767676"/>
                </a:solidFill>
              </a:rPr>
              <a:t>Cliquot</a:t>
            </a:r>
            <a:r>
              <a:rPr lang="en-US" sz="2000" b="1" dirty="0">
                <a:solidFill>
                  <a:srgbClr val="767676"/>
                </a:solidFill>
              </a:rPr>
              <a:t> invented the Riddling process to remove yeast and lees after secondary fermentation, creating the Traditional Method of making sparkling wine </a:t>
            </a:r>
            <a:r>
              <a:rPr lang="en-US" sz="2000" b="1" i="0" u="sng" dirty="0" err="1">
                <a:solidFill>
                  <a:srgbClr val="71777D"/>
                </a:solidFill>
                <a:effectLst/>
              </a:rPr>
              <a:t>méthode</a:t>
            </a:r>
            <a:r>
              <a:rPr lang="en-US" sz="2000" b="1" i="0" u="sng" dirty="0">
                <a:solidFill>
                  <a:srgbClr val="71777D"/>
                </a:solidFill>
                <a:effectLst/>
              </a:rPr>
              <a:t> </a:t>
            </a:r>
            <a:r>
              <a:rPr lang="en-US" sz="2000" b="1" i="0" u="sng" dirty="0">
                <a:solidFill>
                  <a:srgbClr val="767676"/>
                </a:solidFill>
                <a:effectLst/>
              </a:rPr>
              <a:t>champenoise</a:t>
            </a:r>
            <a:endParaRPr lang="en-US" sz="2000" b="1" u="sng" dirty="0"/>
          </a:p>
        </p:txBody>
      </p:sp>
    </p:spTree>
    <p:extLst>
      <p:ext uri="{BB962C8B-B14F-4D97-AF65-F5344CB8AC3E}">
        <p14:creationId xmlns:p14="http://schemas.microsoft.com/office/powerpoint/2010/main" val="2619521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method of making wine&#10;&#10;Description automatically generated">
            <a:extLst>
              <a:ext uri="{FF2B5EF4-FFF2-40B4-BE49-F238E27FC236}">
                <a16:creationId xmlns:a16="http://schemas.microsoft.com/office/drawing/2014/main" id="{7D276B9C-D90D-52F8-F73F-1117E243F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040" y="-477520"/>
            <a:ext cx="12639040" cy="7518400"/>
          </a:xfrm>
          <a:prstGeom prst="rect">
            <a:avLst/>
          </a:prstGeom>
        </p:spPr>
      </p:pic>
      <p:sp>
        <p:nvSpPr>
          <p:cNvPr id="4" name="TextBox 3">
            <a:extLst>
              <a:ext uri="{FF2B5EF4-FFF2-40B4-BE49-F238E27FC236}">
                <a16:creationId xmlns:a16="http://schemas.microsoft.com/office/drawing/2014/main" id="{B98FE21A-4E1E-F08F-AF6F-A5A24195B249}"/>
              </a:ext>
            </a:extLst>
          </p:cNvPr>
          <p:cNvSpPr txBox="1"/>
          <p:nvPr/>
        </p:nvSpPr>
        <p:spPr>
          <a:xfrm>
            <a:off x="518160" y="5516880"/>
            <a:ext cx="4968240" cy="923330"/>
          </a:xfrm>
          <a:prstGeom prst="rect">
            <a:avLst/>
          </a:prstGeom>
          <a:noFill/>
        </p:spPr>
        <p:txBody>
          <a:bodyPr wrap="square" rtlCol="0">
            <a:spAutoFit/>
          </a:bodyPr>
          <a:lstStyle/>
          <a:p>
            <a:r>
              <a:rPr lang="en-US" dirty="0"/>
              <a:t>Many sparkling wines produced using this method:</a:t>
            </a:r>
          </a:p>
          <a:p>
            <a:r>
              <a:rPr lang="en-US" dirty="0"/>
              <a:t>Champagne, </a:t>
            </a:r>
            <a:r>
              <a:rPr lang="en-US" dirty="0" err="1"/>
              <a:t>Cremant</a:t>
            </a:r>
            <a:r>
              <a:rPr lang="en-US" dirty="0"/>
              <a:t>, Cava, </a:t>
            </a:r>
            <a:r>
              <a:rPr lang="en-US" dirty="0" err="1"/>
              <a:t>Sekt</a:t>
            </a:r>
            <a:r>
              <a:rPr lang="en-US" dirty="0"/>
              <a:t>, etc.</a:t>
            </a:r>
          </a:p>
          <a:p>
            <a:endParaRPr lang="en-US" dirty="0"/>
          </a:p>
        </p:txBody>
      </p:sp>
    </p:spTree>
    <p:extLst>
      <p:ext uri="{BB962C8B-B14F-4D97-AF65-F5344CB8AC3E}">
        <p14:creationId xmlns:p14="http://schemas.microsoft.com/office/powerpoint/2010/main" val="2374837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group of black wine glasses&#10;&#10;Description automatically generated">
            <a:extLst>
              <a:ext uri="{FF2B5EF4-FFF2-40B4-BE49-F238E27FC236}">
                <a16:creationId xmlns:a16="http://schemas.microsoft.com/office/drawing/2014/main" id="{B50B551E-F0E5-372B-2042-CDCA4092A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149" y="541867"/>
            <a:ext cx="2437341" cy="5571066"/>
          </a:xfrm>
          <a:prstGeom prst="rect">
            <a:avLst/>
          </a:prstGeom>
        </p:spPr>
      </p:pic>
      <p:pic>
        <p:nvPicPr>
          <p:cNvPr id="5" name="Picture 4" descr="A person's hands touching a stack of wine bottles&#10;&#10;Description automatically generated">
            <a:extLst>
              <a:ext uri="{FF2B5EF4-FFF2-40B4-BE49-F238E27FC236}">
                <a16:creationId xmlns:a16="http://schemas.microsoft.com/office/drawing/2014/main" id="{0F90539B-4381-45FD-F4B5-D511FFC099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1025" y="203060"/>
            <a:ext cx="7977295" cy="3549895"/>
          </a:xfrm>
          <a:prstGeom prst="rect">
            <a:avLst/>
          </a:prstGeom>
        </p:spPr>
      </p:pic>
      <p:sp>
        <p:nvSpPr>
          <p:cNvPr id="6" name="TextBox 5">
            <a:extLst>
              <a:ext uri="{FF2B5EF4-FFF2-40B4-BE49-F238E27FC236}">
                <a16:creationId xmlns:a16="http://schemas.microsoft.com/office/drawing/2014/main" id="{6C8ED717-8AB5-B1BE-C932-4D69E34982F2}"/>
              </a:ext>
            </a:extLst>
          </p:cNvPr>
          <p:cNvSpPr txBox="1"/>
          <p:nvPr/>
        </p:nvSpPr>
        <p:spPr>
          <a:xfrm>
            <a:off x="4124960" y="4693920"/>
            <a:ext cx="7640320" cy="923330"/>
          </a:xfrm>
          <a:prstGeom prst="rect">
            <a:avLst/>
          </a:prstGeom>
          <a:noFill/>
        </p:spPr>
        <p:txBody>
          <a:bodyPr wrap="square" rtlCol="0">
            <a:spAutoFit/>
          </a:bodyPr>
          <a:lstStyle/>
          <a:p>
            <a:r>
              <a:rPr lang="en-US" sz="5400" dirty="0"/>
              <a:t>Riddling Rack &amp; Remuage</a:t>
            </a:r>
          </a:p>
        </p:txBody>
      </p:sp>
    </p:spTree>
    <p:extLst>
      <p:ext uri="{BB962C8B-B14F-4D97-AF65-F5344CB8AC3E}">
        <p14:creationId xmlns:p14="http://schemas.microsoft.com/office/powerpoint/2010/main" val="146704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ttle of sparkling wine&#10;&#10;Description automatically generated">
            <a:extLst>
              <a:ext uri="{FF2B5EF4-FFF2-40B4-BE49-F238E27FC236}">
                <a16:creationId xmlns:a16="http://schemas.microsoft.com/office/drawing/2014/main" id="{4562D606-FEB9-C259-47C6-D0C6B290CC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467360"/>
            <a:ext cx="4572000" cy="6858000"/>
          </a:xfrm>
          <a:prstGeom prst="rect">
            <a:avLst/>
          </a:prstGeom>
        </p:spPr>
      </p:pic>
      <p:sp>
        <p:nvSpPr>
          <p:cNvPr id="4" name="TextBox 3">
            <a:extLst>
              <a:ext uri="{FF2B5EF4-FFF2-40B4-BE49-F238E27FC236}">
                <a16:creationId xmlns:a16="http://schemas.microsoft.com/office/drawing/2014/main" id="{CA784B73-50D6-513B-ABFD-88DCDB7C8F73}"/>
              </a:ext>
            </a:extLst>
          </p:cNvPr>
          <p:cNvSpPr txBox="1"/>
          <p:nvPr/>
        </p:nvSpPr>
        <p:spPr>
          <a:xfrm>
            <a:off x="5161280" y="436880"/>
            <a:ext cx="5689600" cy="6247864"/>
          </a:xfrm>
          <a:prstGeom prst="rect">
            <a:avLst/>
          </a:prstGeom>
          <a:noFill/>
        </p:spPr>
        <p:txBody>
          <a:bodyPr wrap="square" rtlCol="0">
            <a:spAutoFit/>
          </a:bodyPr>
          <a:lstStyle/>
          <a:p>
            <a:r>
              <a:rPr lang="en-US" sz="2000" b="1" dirty="0"/>
              <a:t>Vintage</a:t>
            </a:r>
            <a:r>
              <a:rPr lang="en-US" sz="2000" dirty="0"/>
              <a:t>: Non-Vintage </a:t>
            </a:r>
          </a:p>
          <a:p>
            <a:r>
              <a:rPr lang="en-US" sz="2000" b="1" dirty="0"/>
              <a:t>Appellation</a:t>
            </a:r>
            <a:r>
              <a:rPr lang="en-US" sz="2000" dirty="0"/>
              <a:t>: Pennsylvania </a:t>
            </a:r>
          </a:p>
          <a:p>
            <a:r>
              <a:rPr lang="en-US" sz="2000" b="1" dirty="0"/>
              <a:t>Residual Sugar</a:t>
            </a:r>
            <a:r>
              <a:rPr lang="en-US" sz="2000" dirty="0"/>
              <a:t>: 1% Alcohol: 12% </a:t>
            </a:r>
          </a:p>
          <a:p>
            <a:r>
              <a:rPr lang="en-US" sz="2000" b="1" dirty="0"/>
              <a:t>Varieties</a:t>
            </a:r>
            <a:r>
              <a:rPr lang="en-US" sz="2000" dirty="0"/>
              <a:t>: Riesling (100%) </a:t>
            </a:r>
          </a:p>
          <a:p>
            <a:r>
              <a:rPr lang="en-US" sz="2000" b="1" dirty="0"/>
              <a:t>Winemaking/Ferment notes</a:t>
            </a:r>
            <a:r>
              <a:rPr lang="en-US" sz="2000" dirty="0"/>
              <a:t>: Our Sparkling Riesling is bottle fermented using the </a:t>
            </a:r>
            <a:r>
              <a:rPr lang="en-US" sz="2000" dirty="0" err="1"/>
              <a:t>Méthode</a:t>
            </a:r>
            <a:r>
              <a:rPr lang="en-US" sz="2000" dirty="0"/>
              <a:t> Champenoise (traditional method). This wine is a dry, medium-bodied sparkling Riesling brimming with lush fruit, bright acidity, and a snappy finish, with delicious notes of green apple and concentrated stone fruit on the palate </a:t>
            </a:r>
          </a:p>
          <a:p>
            <a:r>
              <a:rPr lang="en-US" sz="2000" b="1" dirty="0"/>
              <a:t>Cellaring potential</a:t>
            </a:r>
            <a:r>
              <a:rPr lang="en-US" sz="2000" dirty="0"/>
              <a:t>: 1-2 years - Best consumed young</a:t>
            </a:r>
          </a:p>
          <a:p>
            <a:r>
              <a:rPr lang="en-US" sz="2000" dirty="0"/>
              <a:t> </a:t>
            </a:r>
            <a:r>
              <a:rPr lang="en-US" sz="2000" b="1" dirty="0"/>
              <a:t>pH</a:t>
            </a:r>
            <a:r>
              <a:rPr lang="en-US" sz="2000" dirty="0"/>
              <a:t>: 3.05 </a:t>
            </a:r>
            <a:r>
              <a:rPr lang="en-US" sz="2000" b="1" dirty="0"/>
              <a:t>TA</a:t>
            </a:r>
            <a:r>
              <a:rPr lang="en-US" sz="2000" dirty="0"/>
              <a:t>: 7.7 g/L </a:t>
            </a:r>
          </a:p>
          <a:p>
            <a:r>
              <a:rPr lang="en-US" sz="2000" b="1" dirty="0"/>
              <a:t>Vineyards</a:t>
            </a:r>
            <a:r>
              <a:rPr lang="en-US" sz="2000" dirty="0"/>
              <a:t>: Moorhead Farms Harvest Dates: 10/13/20 </a:t>
            </a:r>
          </a:p>
          <a:p>
            <a:r>
              <a:rPr lang="en-US" sz="2000" b="1" dirty="0"/>
              <a:t>Food pairing</a:t>
            </a:r>
            <a:r>
              <a:rPr lang="en-US" sz="2000" dirty="0"/>
              <a:t>(s): Crisp apple wedges, soft, mild cheeses like </a:t>
            </a:r>
            <a:r>
              <a:rPr lang="en-US" sz="2000" dirty="0" err="1"/>
              <a:t>wellripened</a:t>
            </a:r>
            <a:r>
              <a:rPr lang="en-US" sz="2000" dirty="0"/>
              <a:t> Brie, toasted brioche, spicy ramen </a:t>
            </a:r>
          </a:p>
          <a:p>
            <a:r>
              <a:rPr lang="en-US" sz="2000" b="1" dirty="0"/>
              <a:t>Dietary Notes</a:t>
            </a:r>
            <a:r>
              <a:rPr lang="en-US" sz="2000" dirty="0"/>
              <a:t>: Vegan, Gluten Free </a:t>
            </a:r>
          </a:p>
          <a:p>
            <a:r>
              <a:rPr lang="en-US" sz="2000" b="1" dirty="0"/>
              <a:t>Awards</a:t>
            </a:r>
            <a:r>
              <a:rPr lang="en-US" sz="2000" dirty="0"/>
              <a:t>: PA Wine Excellence Top 10</a:t>
            </a:r>
          </a:p>
        </p:txBody>
      </p:sp>
    </p:spTree>
    <p:extLst>
      <p:ext uri="{BB962C8B-B14F-4D97-AF65-F5344CB8AC3E}">
        <p14:creationId xmlns:p14="http://schemas.microsoft.com/office/powerpoint/2010/main" val="3487870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0AE83B-DBAB-63EE-8AA6-5C44D64E1E00}"/>
              </a:ext>
            </a:extLst>
          </p:cNvPr>
          <p:cNvSpPr txBox="1"/>
          <p:nvPr/>
        </p:nvSpPr>
        <p:spPr>
          <a:xfrm>
            <a:off x="1513840" y="1402080"/>
            <a:ext cx="9215120" cy="3785652"/>
          </a:xfrm>
          <a:prstGeom prst="rect">
            <a:avLst/>
          </a:prstGeom>
          <a:noFill/>
        </p:spPr>
        <p:txBody>
          <a:bodyPr wrap="square" rtlCol="0">
            <a:spAutoFit/>
          </a:bodyPr>
          <a:lstStyle/>
          <a:p>
            <a:r>
              <a:rPr lang="en-US" sz="4000" b="1" dirty="0"/>
              <a:t>The 1750’s bring the first mention of sparkling wines being produced in Italy.  They were using the ancestral method up until 1895 when they invented the: </a:t>
            </a:r>
            <a:r>
              <a:rPr lang="en-US" sz="4000" b="1" i="1" u="sng" dirty="0"/>
              <a:t>CHARMAT</a:t>
            </a:r>
            <a:r>
              <a:rPr lang="en-US" sz="4000" b="1" dirty="0"/>
              <a:t> (or Tank) Method of sparkling production</a:t>
            </a:r>
          </a:p>
        </p:txBody>
      </p:sp>
    </p:spTree>
    <p:extLst>
      <p:ext uri="{BB962C8B-B14F-4D97-AF65-F5344CB8AC3E}">
        <p14:creationId xmlns:p14="http://schemas.microsoft.com/office/powerpoint/2010/main" val="3727178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diagram of a process of making a drink&#10;&#10;Description automatically generated">
            <a:extLst>
              <a:ext uri="{FF2B5EF4-FFF2-40B4-BE49-F238E27FC236}">
                <a16:creationId xmlns:a16="http://schemas.microsoft.com/office/drawing/2014/main" id="{27D66C18-A218-654F-820E-678A95E61628}"/>
              </a:ext>
            </a:extLst>
          </p:cNvPr>
          <p:cNvPicPr>
            <a:picLocks noChangeAspect="1"/>
          </p:cNvPicPr>
          <p:nvPr/>
        </p:nvPicPr>
        <p:blipFill rotWithShape="1">
          <a:blip r:embed="rId2">
            <a:extLst>
              <a:ext uri="{28A0092B-C50C-407E-A947-70E740481C1C}">
                <a14:useLocalDpi xmlns:a14="http://schemas.microsoft.com/office/drawing/2010/main" val="0"/>
              </a:ext>
            </a:extLst>
          </a:blip>
          <a:srcRect l="3674"/>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8" name="Group 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3" name="Freeform: Shape 1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4" name="TextBox 3">
            <a:extLst>
              <a:ext uri="{FF2B5EF4-FFF2-40B4-BE49-F238E27FC236}">
                <a16:creationId xmlns:a16="http://schemas.microsoft.com/office/drawing/2014/main" id="{28103F07-DF93-220D-F112-FB998F92C985}"/>
              </a:ext>
            </a:extLst>
          </p:cNvPr>
          <p:cNvSpPr txBox="1"/>
          <p:nvPr/>
        </p:nvSpPr>
        <p:spPr>
          <a:xfrm>
            <a:off x="135639" y="741680"/>
            <a:ext cx="3659050" cy="6832640"/>
          </a:xfrm>
          <a:prstGeom prst="rect">
            <a:avLst/>
          </a:prstGeom>
          <a:noFill/>
        </p:spPr>
        <p:txBody>
          <a:bodyPr wrap="square" rtlCol="0">
            <a:spAutoFit/>
          </a:bodyPr>
          <a:lstStyle/>
          <a:p>
            <a:r>
              <a:rPr lang="en-US" sz="2400" dirty="0">
                <a:solidFill>
                  <a:schemeClr val="bg1"/>
                </a:solidFill>
              </a:rPr>
              <a:t>In the Charmat method, Wines undergo a secondary fermentation in a large pressurized tank.  This technique reduces labor (no need for riddling many bottles), leading to reduced production costs.  This made a more affordable sparkling wine while still holding onto quality.</a:t>
            </a:r>
          </a:p>
          <a:p>
            <a:r>
              <a:rPr lang="en-US" sz="2400" dirty="0">
                <a:solidFill>
                  <a:schemeClr val="bg1"/>
                </a:solidFill>
              </a:rPr>
              <a:t>Prosecco is the best known wine using this method.</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4209180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83F5C3-B4A8-8D71-8F6E-C2C650B71619}"/>
              </a:ext>
            </a:extLst>
          </p:cNvPr>
          <p:cNvSpPr txBox="1"/>
          <p:nvPr/>
        </p:nvSpPr>
        <p:spPr>
          <a:xfrm>
            <a:off x="1869440" y="762000"/>
            <a:ext cx="8432800" cy="5447645"/>
          </a:xfrm>
          <a:prstGeom prst="rect">
            <a:avLst/>
          </a:prstGeom>
          <a:noFill/>
        </p:spPr>
        <p:txBody>
          <a:bodyPr wrap="square" rtlCol="0">
            <a:spAutoFit/>
          </a:bodyPr>
          <a:lstStyle/>
          <a:p>
            <a:r>
              <a:rPr lang="en-US" sz="2000" b="1" dirty="0"/>
              <a:t>Another method of creating bubbles in wine worth mentioning is </a:t>
            </a:r>
            <a:r>
              <a:rPr lang="en-US" sz="2400" b="1" i="1" u="sng" dirty="0"/>
              <a:t>Forced Carbonation</a:t>
            </a:r>
            <a:r>
              <a:rPr lang="en-US" sz="2000" b="1" dirty="0"/>
              <a:t>:</a:t>
            </a:r>
          </a:p>
          <a:p>
            <a:endParaRPr lang="en-US" sz="2000" b="1" dirty="0"/>
          </a:p>
          <a:p>
            <a:r>
              <a:rPr lang="en-US" sz="2000" b="1" dirty="0"/>
              <a:t>A still wine is produced using normal fermentation.  </a:t>
            </a:r>
          </a:p>
          <a:p>
            <a:r>
              <a:rPr lang="en-US" sz="2000" b="1" dirty="0"/>
              <a:t>Upon completion of fermentation, the base wine blend is transferred to a special pressurizing tank</a:t>
            </a:r>
          </a:p>
          <a:p>
            <a:endParaRPr lang="en-US" sz="2000" b="1" dirty="0"/>
          </a:p>
          <a:p>
            <a:r>
              <a:rPr lang="en-US" sz="2000" b="1" dirty="0"/>
              <a:t>The resulting pressurized wine is then bottled and sealed.</a:t>
            </a:r>
          </a:p>
          <a:p>
            <a:endParaRPr lang="en-US" sz="2000" b="1" dirty="0"/>
          </a:p>
          <a:p>
            <a:r>
              <a:rPr lang="en-US" sz="2000" b="1" dirty="0"/>
              <a:t>This process differs from the others that we have discussed in that there is no secondary fermentation.  The resulting sparkling wine retains the quality of the base wine, and a distinct freshness of aromas and flavors.  This process further reduces production costs allowing the producer to offer quality bubbles at an affordable price.</a:t>
            </a:r>
          </a:p>
          <a:p>
            <a:endParaRPr lang="en-US" sz="2000" b="1" dirty="0"/>
          </a:p>
          <a:p>
            <a:r>
              <a:rPr lang="en-US" sz="2000" b="1" dirty="0"/>
              <a:t>We make an excellent forced carb wine called The Perfect Bubbly in our “Perfect” series of wines.</a:t>
            </a:r>
          </a:p>
        </p:txBody>
      </p:sp>
    </p:spTree>
    <p:extLst>
      <p:ext uri="{BB962C8B-B14F-4D97-AF65-F5344CB8AC3E}">
        <p14:creationId xmlns:p14="http://schemas.microsoft.com/office/powerpoint/2010/main" val="2023480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0F3ABC-5522-5AFF-2248-4AE8201A12EF}"/>
              </a:ext>
            </a:extLst>
          </p:cNvPr>
          <p:cNvSpPr>
            <a:spLocks noGrp="1"/>
          </p:cNvSpPr>
          <p:nvPr>
            <p:ph type="title"/>
          </p:nvPr>
        </p:nvSpPr>
        <p:spPr>
          <a:xfrm>
            <a:off x="836679" y="723898"/>
            <a:ext cx="6002110" cy="1495425"/>
          </a:xfrm>
        </p:spPr>
        <p:txBody>
          <a:bodyPr vert="horz" lIns="91440" tIns="45720" rIns="91440" bIns="45720" rtlCol="0" anchor="ctr">
            <a:normAutofit fontScale="90000"/>
          </a:bodyPr>
          <a:lstStyle/>
          <a:p>
            <a:r>
              <a:rPr lang="en-US" sz="4000" b="1" i="0" dirty="0">
                <a:solidFill>
                  <a:srgbClr val="000000"/>
                </a:solidFill>
                <a:effectLst/>
                <a:latin typeface="museo_slab500"/>
              </a:rPr>
              <a:t>Blaine Ballard</a:t>
            </a:r>
            <a:br>
              <a:rPr lang="en-US" sz="4000" b="0" i="0" dirty="0">
                <a:solidFill>
                  <a:srgbClr val="000000"/>
                </a:solidFill>
                <a:effectLst/>
                <a:latin typeface="museo_slab500"/>
              </a:rPr>
            </a:br>
            <a:r>
              <a:rPr lang="en-US" sz="4000" b="0" i="0" dirty="0">
                <a:solidFill>
                  <a:srgbClr val="6C6C6C"/>
                </a:solidFill>
                <a:effectLst/>
                <a:latin typeface="museo_slab300"/>
              </a:rPr>
              <a:t>Brand Ambassador</a:t>
            </a:r>
            <a:br>
              <a:rPr lang="en-US" sz="4000" b="0" i="0" dirty="0">
                <a:solidFill>
                  <a:srgbClr val="6C6C6C"/>
                </a:solidFill>
                <a:effectLst/>
                <a:latin typeface="museo_slab300"/>
              </a:rPr>
            </a:br>
            <a:r>
              <a:rPr lang="en-US" sz="2700" b="0" i="0" dirty="0">
                <a:solidFill>
                  <a:srgbClr val="6C6C6C"/>
                </a:solidFill>
                <a:effectLst/>
                <a:latin typeface="museo_slab300"/>
              </a:rPr>
              <a:t>Mazza Wines/Five &amp; 20 Spirits and Brewing</a:t>
            </a:r>
            <a:br>
              <a:rPr lang="en-US" sz="4000" b="0" i="0" dirty="0">
                <a:solidFill>
                  <a:srgbClr val="6C6C6C"/>
                </a:solidFill>
                <a:effectLst/>
                <a:latin typeface="museo_slab300"/>
              </a:rPr>
            </a:br>
            <a:endParaRPr lang="en-US" sz="4000" dirty="0"/>
          </a:p>
        </p:txBody>
      </p:sp>
      <p:sp>
        <p:nvSpPr>
          <p:cNvPr id="4" name="Text Placeholder 3">
            <a:extLst>
              <a:ext uri="{FF2B5EF4-FFF2-40B4-BE49-F238E27FC236}">
                <a16:creationId xmlns:a16="http://schemas.microsoft.com/office/drawing/2014/main" id="{5FC598EA-A5BA-F804-6812-50CB6D9473A5}"/>
              </a:ext>
            </a:extLst>
          </p:cNvPr>
          <p:cNvSpPr>
            <a:spLocks noGrp="1"/>
          </p:cNvSpPr>
          <p:nvPr>
            <p:ph type="body" sz="half" idx="2"/>
          </p:nvPr>
        </p:nvSpPr>
        <p:spPr>
          <a:xfrm>
            <a:off x="836680" y="2405067"/>
            <a:ext cx="6002110" cy="3729034"/>
          </a:xfrm>
        </p:spPr>
        <p:txBody>
          <a:bodyPr vert="horz" lIns="91440" tIns="45720" rIns="91440" bIns="45720" rtlCol="0">
            <a:normAutofit fontScale="92500" lnSpcReduction="10000"/>
          </a:bodyPr>
          <a:lstStyle/>
          <a:p>
            <a:pPr algn="l"/>
            <a:r>
              <a:rPr lang="en-US" sz="2400" b="0" i="0" dirty="0">
                <a:solidFill>
                  <a:srgbClr val="6C6C6C"/>
                </a:solidFill>
                <a:effectLst/>
                <a:latin typeface="museo_slab300"/>
              </a:rPr>
              <a:t>Blaine is a North East native who began working in hospitality at a young age. He bartended through college, gaining experience and a passion for hospitality that opened doors for bartending, bar manager, and beverage director positions at restaurants and resorts locally and across the country. Blaine’s talent for curating wine lists and cocktail menus and developing bar programs has provided opportunities at establishments large and small. A true passion for wine and spirits continues to drive him in his current position as brand ambassador for our family of wineries, distillery, and brewery. </a:t>
            </a:r>
          </a:p>
          <a:p>
            <a:pPr indent="-228600">
              <a:buFont typeface="Arial" panose="020B0604020202020204" pitchFamily="34" charset="0"/>
              <a:buChar char="•"/>
            </a:pPr>
            <a:endParaRPr lang="en-US" sz="2000" dirty="0"/>
          </a:p>
        </p:txBody>
      </p:sp>
      <p:pic>
        <p:nvPicPr>
          <p:cNvPr id="6" name="Picture Placeholder 5" descr="A person in a cap&#10;&#10;Description automatically generated">
            <a:extLst>
              <a:ext uri="{FF2B5EF4-FFF2-40B4-BE49-F238E27FC236}">
                <a16:creationId xmlns:a16="http://schemas.microsoft.com/office/drawing/2014/main" id="{52602BA5-D170-92C4-B20E-9CE05792B877}"/>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6424" r="10777"/>
          <a:stretch/>
        </p:blipFill>
        <p:spPr>
          <a:xfrm>
            <a:off x="8245919" y="0"/>
            <a:ext cx="3446721" cy="4734560"/>
          </a:xfrm>
          <a:prstGeom prst="rect">
            <a:avLst/>
          </a:prstGeom>
          <a:effectLst/>
        </p:spPr>
      </p:pic>
      <p:pic>
        <p:nvPicPr>
          <p:cNvPr id="8" name="Picture 7" descr="A blue circle with a hand holding a glass of wine&#10;&#10;Description automatically generated">
            <a:extLst>
              <a:ext uri="{FF2B5EF4-FFF2-40B4-BE49-F238E27FC236}">
                <a16:creationId xmlns:a16="http://schemas.microsoft.com/office/drawing/2014/main" id="{D19E8DE7-90FD-01B0-93EC-C6BBDEB5F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2024" y="5394959"/>
            <a:ext cx="1690086" cy="657861"/>
          </a:xfrm>
          <a:prstGeom prst="rect">
            <a:avLst/>
          </a:prstGeom>
        </p:spPr>
      </p:pic>
    </p:spTree>
    <p:extLst>
      <p:ext uri="{BB962C8B-B14F-4D97-AF65-F5344CB8AC3E}">
        <p14:creationId xmlns:p14="http://schemas.microsoft.com/office/powerpoint/2010/main" val="1967584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FB113D-5B8A-3D3D-0E6D-0997E33D084F}"/>
              </a:ext>
            </a:extLst>
          </p:cNvPr>
          <p:cNvSpPr txBox="1"/>
          <p:nvPr/>
        </p:nvSpPr>
        <p:spPr>
          <a:xfrm>
            <a:off x="5730240" y="690880"/>
            <a:ext cx="5151120" cy="5632311"/>
          </a:xfrm>
          <a:prstGeom prst="rect">
            <a:avLst/>
          </a:prstGeom>
          <a:noFill/>
        </p:spPr>
        <p:txBody>
          <a:bodyPr wrap="square" rtlCol="0">
            <a:spAutoFit/>
          </a:bodyPr>
          <a:lstStyle/>
          <a:p>
            <a:r>
              <a:rPr lang="en-US" sz="2000" b="1" dirty="0"/>
              <a:t>APPELLATION</a:t>
            </a:r>
            <a:r>
              <a:rPr lang="en-US" sz="2000" dirty="0"/>
              <a:t>: LAKE ERIE </a:t>
            </a:r>
          </a:p>
          <a:p>
            <a:r>
              <a:rPr lang="en-US" sz="2000" b="1" dirty="0"/>
              <a:t>RESIDUAL SUGAR</a:t>
            </a:r>
            <a:r>
              <a:rPr lang="en-US" sz="2000" dirty="0"/>
              <a:t>: 1. 6 %</a:t>
            </a:r>
          </a:p>
          <a:p>
            <a:r>
              <a:rPr lang="en-US" sz="2000" b="1" dirty="0"/>
              <a:t>ALCOHOL</a:t>
            </a:r>
            <a:r>
              <a:rPr lang="en-US" sz="2000" dirty="0"/>
              <a:t>:  12% </a:t>
            </a:r>
          </a:p>
          <a:p>
            <a:r>
              <a:rPr lang="en-US" sz="2000" b="1" dirty="0"/>
              <a:t>VARIETIES</a:t>
            </a:r>
            <a:r>
              <a:rPr lang="en-US" sz="2000" dirty="0"/>
              <a:t>: VIDAL BLANC, CAYUGA WHITE, RIESLING, TRAMINETTE </a:t>
            </a:r>
          </a:p>
          <a:p>
            <a:r>
              <a:rPr lang="en-US" sz="2000" b="1" dirty="0"/>
              <a:t>WINEMAKING/ FERMENT NOTES</a:t>
            </a:r>
            <a:r>
              <a:rPr lang="en-US" sz="2000" dirty="0"/>
              <a:t>: COOL FERMENTED IN STAINLESS PRIOR TO CAREFUL BLENDING. </a:t>
            </a:r>
          </a:p>
          <a:p>
            <a:r>
              <a:rPr lang="en-US" sz="2000" dirty="0"/>
              <a:t>RESIDUAL SWEETNESS BRIGHTENS THE  FRUIT AND IS BALANCED BY LIVELY CARBONATION.</a:t>
            </a:r>
          </a:p>
          <a:p>
            <a:r>
              <a:rPr lang="en-US" sz="2000" b="1" dirty="0"/>
              <a:t>PH</a:t>
            </a:r>
            <a:r>
              <a:rPr lang="en-US" sz="2000" dirty="0"/>
              <a:t>: 3. 6   </a:t>
            </a:r>
            <a:r>
              <a:rPr lang="en-US" sz="2000" b="1" dirty="0"/>
              <a:t>TA</a:t>
            </a:r>
            <a:r>
              <a:rPr lang="en-US" sz="2000" dirty="0"/>
              <a:t>: 6.2 G/L </a:t>
            </a:r>
          </a:p>
          <a:p>
            <a:r>
              <a:rPr lang="en-US" sz="2000" b="1" dirty="0"/>
              <a:t>VINEYARD(S): </a:t>
            </a:r>
            <a:r>
              <a:rPr lang="en-US" sz="2000" dirty="0"/>
              <a:t>VARIOUS VINEYARDS THROUGHOUT THE LAKE ERIE APPELLATION</a:t>
            </a:r>
          </a:p>
          <a:p>
            <a:r>
              <a:rPr lang="en-US" sz="2000" b="1" dirty="0"/>
              <a:t>FOOD PAIRING(S</a:t>
            </a:r>
            <a:r>
              <a:rPr lang="en-US" sz="2000" dirty="0"/>
              <a:t>): SEAFOOD, SPICY FARE, OR PERFECT ON ITS OWN.</a:t>
            </a:r>
          </a:p>
          <a:p>
            <a:r>
              <a:rPr lang="en-US" sz="2000" dirty="0"/>
              <a:t>BEVERAGE TESTING INSTITUTE WORLD WINE PACKAGING COMPETITION BEST LABEL SERIES, 2021</a:t>
            </a:r>
          </a:p>
        </p:txBody>
      </p:sp>
      <p:pic>
        <p:nvPicPr>
          <p:cNvPr id="4" name="Picture 3" descr="A bottle of liquid with a black background&#10;&#10;Description automatically generated">
            <a:extLst>
              <a:ext uri="{FF2B5EF4-FFF2-40B4-BE49-F238E27FC236}">
                <a16:creationId xmlns:a16="http://schemas.microsoft.com/office/drawing/2014/main" id="{FC861DAE-61DF-4DFC-66DB-C3FDA6301A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223520"/>
            <a:ext cx="4572000" cy="6858000"/>
          </a:xfrm>
          <a:prstGeom prst="rect">
            <a:avLst/>
          </a:prstGeom>
        </p:spPr>
      </p:pic>
    </p:spTree>
    <p:extLst>
      <p:ext uri="{BB962C8B-B14F-4D97-AF65-F5344CB8AC3E}">
        <p14:creationId xmlns:p14="http://schemas.microsoft.com/office/powerpoint/2010/main" val="1544001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8000" b="-8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82B9C9-9C49-88F4-C767-E054047FD98A}"/>
              </a:ext>
            </a:extLst>
          </p:cNvPr>
          <p:cNvSpPr txBox="1"/>
          <p:nvPr/>
        </p:nvSpPr>
        <p:spPr>
          <a:xfrm>
            <a:off x="1483360" y="1148080"/>
            <a:ext cx="9672320" cy="707886"/>
          </a:xfrm>
          <a:prstGeom prst="rect">
            <a:avLst/>
          </a:prstGeom>
          <a:noFill/>
        </p:spPr>
        <p:txBody>
          <a:bodyPr wrap="square" rtlCol="0">
            <a:spAutoFit/>
          </a:bodyPr>
          <a:lstStyle/>
          <a:p>
            <a:r>
              <a:rPr lang="en-US" sz="4000" b="1" i="1" u="sng" dirty="0"/>
              <a:t>Sparkling Wines in the US / North America</a:t>
            </a:r>
          </a:p>
        </p:txBody>
      </p:sp>
      <p:sp>
        <p:nvSpPr>
          <p:cNvPr id="3" name="TextBox 2">
            <a:extLst>
              <a:ext uri="{FF2B5EF4-FFF2-40B4-BE49-F238E27FC236}">
                <a16:creationId xmlns:a16="http://schemas.microsoft.com/office/drawing/2014/main" id="{517F2DFC-7D3B-031C-DC4B-EE7AC45EED87}"/>
              </a:ext>
            </a:extLst>
          </p:cNvPr>
          <p:cNvSpPr txBox="1"/>
          <p:nvPr/>
        </p:nvSpPr>
        <p:spPr>
          <a:xfrm>
            <a:off x="2844800" y="2621280"/>
            <a:ext cx="6553200" cy="2246769"/>
          </a:xfrm>
          <a:prstGeom prst="rect">
            <a:avLst/>
          </a:prstGeom>
          <a:noFill/>
        </p:spPr>
        <p:txBody>
          <a:bodyPr wrap="square" rtlCol="0">
            <a:spAutoFit/>
          </a:bodyPr>
          <a:lstStyle/>
          <a:p>
            <a:r>
              <a:rPr lang="en-US" sz="2800" dirty="0"/>
              <a:t>In The US, California is definitely a big player in the sparkling wine game; however, the First US sparkling wines came from close to home in the Cincinnati, OH area from a man named </a:t>
            </a:r>
            <a:r>
              <a:rPr lang="en-US" sz="2800" b="1" i="1" u="sng" dirty="0"/>
              <a:t>Nicholas Longworth</a:t>
            </a:r>
          </a:p>
        </p:txBody>
      </p:sp>
    </p:spTree>
    <p:extLst>
      <p:ext uri="{BB962C8B-B14F-4D97-AF65-F5344CB8AC3E}">
        <p14:creationId xmlns:p14="http://schemas.microsoft.com/office/powerpoint/2010/main" val="1169308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a landscape&#10;&#10;Description automatically generated">
            <a:extLst>
              <a:ext uri="{FF2B5EF4-FFF2-40B4-BE49-F238E27FC236}">
                <a16:creationId xmlns:a16="http://schemas.microsoft.com/office/drawing/2014/main" id="{697A49E4-2D09-9E6C-8EAF-AA5E0652D5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 y="518160"/>
            <a:ext cx="11562079" cy="5902960"/>
          </a:xfrm>
          <a:prstGeom prst="rect">
            <a:avLst/>
          </a:prstGeom>
        </p:spPr>
      </p:pic>
    </p:spTree>
    <p:extLst>
      <p:ext uri="{BB962C8B-B14F-4D97-AF65-F5344CB8AC3E}">
        <p14:creationId xmlns:p14="http://schemas.microsoft.com/office/powerpoint/2010/main" val="88375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FA263B-8F95-3463-95FB-4EDA82C5A93D}"/>
              </a:ext>
            </a:extLst>
          </p:cNvPr>
          <p:cNvSpPr txBox="1"/>
          <p:nvPr/>
        </p:nvSpPr>
        <p:spPr>
          <a:xfrm>
            <a:off x="243840" y="518160"/>
            <a:ext cx="6878320" cy="1015663"/>
          </a:xfrm>
          <a:prstGeom prst="rect">
            <a:avLst/>
          </a:prstGeom>
          <a:noFill/>
        </p:spPr>
        <p:txBody>
          <a:bodyPr wrap="square" rtlCol="0">
            <a:spAutoFit/>
          </a:bodyPr>
          <a:lstStyle/>
          <a:p>
            <a:r>
              <a:rPr lang="en-US" sz="6000" b="1" i="1" u="sng" dirty="0"/>
              <a:t>Nicholas Longworth</a:t>
            </a:r>
          </a:p>
        </p:txBody>
      </p:sp>
      <p:sp>
        <p:nvSpPr>
          <p:cNvPr id="3" name="TextBox 2">
            <a:extLst>
              <a:ext uri="{FF2B5EF4-FFF2-40B4-BE49-F238E27FC236}">
                <a16:creationId xmlns:a16="http://schemas.microsoft.com/office/drawing/2014/main" id="{941D54EF-5409-D734-594F-31EFB0D2CB2C}"/>
              </a:ext>
            </a:extLst>
          </p:cNvPr>
          <p:cNvSpPr txBox="1"/>
          <p:nvPr/>
        </p:nvSpPr>
        <p:spPr>
          <a:xfrm>
            <a:off x="619760" y="2103120"/>
            <a:ext cx="10830560" cy="4339650"/>
          </a:xfrm>
          <a:prstGeom prst="rect">
            <a:avLst/>
          </a:prstGeom>
          <a:noFill/>
        </p:spPr>
        <p:txBody>
          <a:bodyPr wrap="square" rtlCol="0">
            <a:spAutoFit/>
          </a:bodyPr>
          <a:lstStyle/>
          <a:p>
            <a:r>
              <a:rPr lang="en-US" sz="2400" dirty="0"/>
              <a:t>Longworth was a Lawyer, and temperance movement supporter from Cincinnati, OH.  He was looking for an alternative to the preferred Boozy Whiskey of the time.</a:t>
            </a:r>
          </a:p>
          <a:p>
            <a:r>
              <a:rPr lang="en-US" sz="2400" dirty="0"/>
              <a:t>He began making wines from an early Labrusca/Vinifera hybrid grape, Catawba.  We still use Catawba in this region.</a:t>
            </a:r>
          </a:p>
          <a:p>
            <a:r>
              <a:rPr lang="en-US" sz="2400" dirty="0"/>
              <a:t>The wines were, originally, slightly off putting, and less than desirable</a:t>
            </a:r>
          </a:p>
          <a:p>
            <a:r>
              <a:rPr lang="en-US" sz="2400" dirty="0"/>
              <a:t>Longworth experimented and ended up removing skins before fermentation resulting in a sweet </a:t>
            </a:r>
            <a:r>
              <a:rPr lang="en-US" sz="2400" b="0" i="0" dirty="0">
                <a:solidFill>
                  <a:srgbClr val="202122"/>
                </a:solidFill>
                <a:effectLst/>
              </a:rPr>
              <a:t>rosé style of wine – much improved from the musky wines he was previously making.</a:t>
            </a:r>
          </a:p>
          <a:p>
            <a:r>
              <a:rPr lang="en-US" sz="2400" dirty="0"/>
              <a:t> In 1842, an accidental sparkling wine resulted when some stored bottles spontaneously fermented.  Turned out to be a “happy accident”</a:t>
            </a:r>
          </a:p>
          <a:p>
            <a:endParaRPr lang="en-US" dirty="0"/>
          </a:p>
          <a:p>
            <a:endParaRPr lang="en-US" dirty="0"/>
          </a:p>
        </p:txBody>
      </p:sp>
    </p:spTree>
    <p:extLst>
      <p:ext uri="{BB962C8B-B14F-4D97-AF65-F5344CB8AC3E}">
        <p14:creationId xmlns:p14="http://schemas.microsoft.com/office/powerpoint/2010/main" val="284134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16FC22-EFA8-85C8-BC89-1FD356651FBB}"/>
              </a:ext>
            </a:extLst>
          </p:cNvPr>
          <p:cNvSpPr txBox="1"/>
          <p:nvPr/>
        </p:nvSpPr>
        <p:spPr>
          <a:xfrm>
            <a:off x="670560" y="477520"/>
            <a:ext cx="11643360" cy="707886"/>
          </a:xfrm>
          <a:prstGeom prst="rect">
            <a:avLst/>
          </a:prstGeom>
          <a:noFill/>
        </p:spPr>
        <p:txBody>
          <a:bodyPr wrap="square" rtlCol="0">
            <a:spAutoFit/>
          </a:bodyPr>
          <a:lstStyle/>
          <a:p>
            <a:r>
              <a:rPr lang="en-US" sz="4000" b="1" i="1" u="sng" dirty="0"/>
              <a:t>Longworth’s “Happy accident”, and unhappy demise</a:t>
            </a:r>
          </a:p>
        </p:txBody>
      </p:sp>
      <p:sp>
        <p:nvSpPr>
          <p:cNvPr id="3" name="TextBox 2">
            <a:extLst>
              <a:ext uri="{FF2B5EF4-FFF2-40B4-BE49-F238E27FC236}">
                <a16:creationId xmlns:a16="http://schemas.microsoft.com/office/drawing/2014/main" id="{6561E1CA-8002-EF79-1BC3-11522F79851A}"/>
              </a:ext>
            </a:extLst>
          </p:cNvPr>
          <p:cNvSpPr txBox="1"/>
          <p:nvPr/>
        </p:nvSpPr>
        <p:spPr>
          <a:xfrm>
            <a:off x="1889760" y="1544353"/>
            <a:ext cx="8717280" cy="3785652"/>
          </a:xfrm>
          <a:prstGeom prst="rect">
            <a:avLst/>
          </a:prstGeom>
          <a:noFill/>
        </p:spPr>
        <p:txBody>
          <a:bodyPr wrap="square" rtlCol="0">
            <a:spAutoFit/>
          </a:bodyPr>
          <a:lstStyle/>
          <a:p>
            <a:r>
              <a:rPr lang="en-US" sz="2000" dirty="0"/>
              <a:t>Encouraging results from an accidental fermentation led Mr. Longworth to seek guidance on intentional sparkling wine production from French winemakers.  </a:t>
            </a:r>
          </a:p>
          <a:p>
            <a:r>
              <a:rPr lang="en-US" sz="2000" dirty="0"/>
              <a:t>Resulting wines were met with great acclaim, and placed on wine lists in NYC, Chicago, and beyond.  He was said to be annoyed when his wines were listed with “inferior Champagnes” and the like.</a:t>
            </a:r>
          </a:p>
          <a:p>
            <a:r>
              <a:rPr lang="en-US" sz="2000" dirty="0"/>
              <a:t>People took notice, and began making intentional sparkling wine throughout the region.</a:t>
            </a:r>
          </a:p>
          <a:p>
            <a:r>
              <a:rPr lang="en-US" sz="2000" dirty="0"/>
              <a:t>By 1859, OH was the largest wine producer in the US (over 100,000 bottles/yr.)</a:t>
            </a:r>
          </a:p>
          <a:p>
            <a:endParaRPr lang="en-US" sz="2000" dirty="0"/>
          </a:p>
          <a:p>
            <a:r>
              <a:rPr lang="en-US" sz="2000" dirty="0"/>
              <a:t>In 1860, a horrible rash of disease struck destroying most vines in the area.  Sparkling Catawba from OH faded, but Nicholas Longworth is remembered as the father of sparkling wine </a:t>
            </a:r>
            <a:r>
              <a:rPr lang="en-US" sz="2000" dirty="0" err="1"/>
              <a:t>iin</a:t>
            </a:r>
            <a:r>
              <a:rPr lang="en-US" sz="2000" dirty="0"/>
              <a:t> the US </a:t>
            </a:r>
          </a:p>
        </p:txBody>
      </p:sp>
    </p:spTree>
    <p:extLst>
      <p:ext uri="{BB962C8B-B14F-4D97-AF65-F5344CB8AC3E}">
        <p14:creationId xmlns:p14="http://schemas.microsoft.com/office/powerpoint/2010/main" val="221165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wine glasses on a wooden table&#10;&#10;Description automatically generated">
            <a:extLst>
              <a:ext uri="{FF2B5EF4-FFF2-40B4-BE49-F238E27FC236}">
                <a16:creationId xmlns:a16="http://schemas.microsoft.com/office/drawing/2014/main" id="{9141E53D-5244-409B-7801-1EFE9E54BF21}"/>
              </a:ext>
            </a:extLst>
          </p:cNvPr>
          <p:cNvPicPr>
            <a:picLocks noChangeAspect="1"/>
          </p:cNvPicPr>
          <p:nvPr/>
        </p:nvPicPr>
        <p:blipFill rotWithShape="1">
          <a:blip r:embed="rId2">
            <a:extLst>
              <a:ext uri="{28A0092B-C50C-407E-A947-70E740481C1C}">
                <a14:useLocalDpi xmlns:a14="http://schemas.microsoft.com/office/drawing/2010/main" val="0"/>
              </a:ext>
            </a:extLst>
          </a:blip>
          <a:srcRect t="7005" r="2" b="2"/>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9" name="Group 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2" name="Group 1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6" name="Freeform: Shape 1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4" name="Freeform: Shape 1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5" name="TextBox 4">
            <a:extLst>
              <a:ext uri="{FF2B5EF4-FFF2-40B4-BE49-F238E27FC236}">
                <a16:creationId xmlns:a16="http://schemas.microsoft.com/office/drawing/2014/main" id="{85547594-247F-42BC-ADFF-399038A2B13B}"/>
              </a:ext>
            </a:extLst>
          </p:cNvPr>
          <p:cNvSpPr txBox="1"/>
          <p:nvPr/>
        </p:nvSpPr>
        <p:spPr>
          <a:xfrm>
            <a:off x="416560" y="416560"/>
            <a:ext cx="2895600" cy="6401753"/>
          </a:xfrm>
          <a:prstGeom prst="rect">
            <a:avLst/>
          </a:prstGeom>
          <a:noFill/>
        </p:spPr>
        <p:txBody>
          <a:bodyPr wrap="square" rtlCol="0">
            <a:spAutoFit/>
          </a:bodyPr>
          <a:lstStyle/>
          <a:p>
            <a:r>
              <a:rPr lang="en-US" sz="2800">
                <a:solidFill>
                  <a:schemeClr val="bg1"/>
                </a:solidFill>
              </a:rPr>
              <a:t>By 1900, With hybrid grape varieties and grafting of Vinifera vines to native root stock, New York became the nations leader in US sparkling wine production, (with Ohio being second) up until the onset of Prohibition.</a:t>
            </a:r>
            <a:r>
              <a:rPr lang="en-US" sz="2800"/>
              <a:t> </a:t>
            </a:r>
            <a:r>
              <a:rPr lang="en-US"/>
              <a:t>Prohibition.</a:t>
            </a:r>
            <a:endParaRPr lang="en-US" dirty="0"/>
          </a:p>
        </p:txBody>
      </p:sp>
    </p:spTree>
    <p:extLst>
      <p:ext uri="{BB962C8B-B14F-4D97-AF65-F5344CB8AC3E}">
        <p14:creationId xmlns:p14="http://schemas.microsoft.com/office/powerpoint/2010/main" val="718763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FF10CB-8898-CB9F-A303-E3C41EB168FD}"/>
              </a:ext>
            </a:extLst>
          </p:cNvPr>
          <p:cNvSpPr txBox="1"/>
          <p:nvPr/>
        </p:nvSpPr>
        <p:spPr>
          <a:xfrm>
            <a:off x="772160" y="477520"/>
            <a:ext cx="2448560" cy="6001643"/>
          </a:xfrm>
          <a:prstGeom prst="rect">
            <a:avLst/>
          </a:prstGeom>
          <a:noFill/>
        </p:spPr>
        <p:txBody>
          <a:bodyPr wrap="square" rtlCol="0">
            <a:spAutoFit/>
          </a:bodyPr>
          <a:lstStyle/>
          <a:p>
            <a:r>
              <a:rPr lang="en-US" sz="2400" b="1" dirty="0"/>
              <a:t>1860 – Pleasant Valley Wine Co. Founded – They were making noteworthy sparkling wines, and began marketing their sparkling collection as “Great Western Champagnes”.  This led to the formation of the Great Western Wine Co</a:t>
            </a:r>
            <a:r>
              <a:rPr lang="en-US" dirty="0"/>
              <a:t>.</a:t>
            </a:r>
            <a:r>
              <a:rPr lang="en-US" sz="2400" b="1" dirty="0"/>
              <a:t>in 1870</a:t>
            </a:r>
          </a:p>
        </p:txBody>
      </p:sp>
      <p:pic>
        <p:nvPicPr>
          <p:cNvPr id="4" name="Picture 3" descr="A wine label with a bottle and grapes">
            <a:extLst>
              <a:ext uri="{FF2B5EF4-FFF2-40B4-BE49-F238E27FC236}">
                <a16:creationId xmlns:a16="http://schemas.microsoft.com/office/drawing/2014/main" id="{6AF2ED9F-6118-12EF-94AF-E0ED1F42F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040" y="406400"/>
            <a:ext cx="8067040" cy="5852160"/>
          </a:xfrm>
          <a:prstGeom prst="rect">
            <a:avLst/>
          </a:prstGeom>
        </p:spPr>
      </p:pic>
    </p:spTree>
    <p:extLst>
      <p:ext uri="{BB962C8B-B14F-4D97-AF65-F5344CB8AC3E}">
        <p14:creationId xmlns:p14="http://schemas.microsoft.com/office/powerpoint/2010/main" val="3505900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22450F-909A-555A-327C-478E0E460976}"/>
              </a:ext>
            </a:extLst>
          </p:cNvPr>
          <p:cNvSpPr txBox="1"/>
          <p:nvPr/>
        </p:nvSpPr>
        <p:spPr>
          <a:xfrm>
            <a:off x="782320" y="812800"/>
            <a:ext cx="4236720" cy="5016758"/>
          </a:xfrm>
          <a:prstGeom prst="rect">
            <a:avLst/>
          </a:prstGeom>
          <a:noFill/>
        </p:spPr>
        <p:txBody>
          <a:bodyPr wrap="square" rtlCol="0">
            <a:spAutoFit/>
          </a:bodyPr>
          <a:lstStyle/>
          <a:p>
            <a:r>
              <a:rPr lang="en-US" sz="3200" b="1" dirty="0"/>
              <a:t>1928</a:t>
            </a:r>
            <a:r>
              <a:rPr lang="en-US" sz="3200" dirty="0"/>
              <a:t> – Chateau Gai – Niagara Falls, Canada</a:t>
            </a:r>
          </a:p>
          <a:p>
            <a:r>
              <a:rPr lang="en-US" sz="3200" dirty="0"/>
              <a:t> 1</a:t>
            </a:r>
            <a:r>
              <a:rPr lang="en-US" sz="3200" baseline="30000" dirty="0"/>
              <a:t>st</a:t>
            </a:r>
            <a:r>
              <a:rPr lang="en-US" sz="3200" dirty="0"/>
              <a:t> winery in the area to use Charmat method</a:t>
            </a:r>
          </a:p>
          <a:p>
            <a:endParaRPr lang="en-US" sz="3200" dirty="0"/>
          </a:p>
          <a:p>
            <a:r>
              <a:rPr lang="en-US" sz="3200" b="1" dirty="0"/>
              <a:t>1934</a:t>
            </a:r>
            <a:r>
              <a:rPr lang="en-US" sz="3200" dirty="0"/>
              <a:t> – Chateau Gai opened Chateau Gay in Lewistown, NY bringing Charmat production to US</a:t>
            </a:r>
          </a:p>
        </p:txBody>
      </p:sp>
      <p:pic>
        <p:nvPicPr>
          <p:cNvPr id="4" name="Picture 3" descr="A close-up of a bottle&#10;&#10;Description automatically generated">
            <a:extLst>
              <a:ext uri="{FF2B5EF4-FFF2-40B4-BE49-F238E27FC236}">
                <a16:creationId xmlns:a16="http://schemas.microsoft.com/office/drawing/2014/main" id="{D8DD757F-E747-907D-59D4-612F23C41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2866" y="219245"/>
            <a:ext cx="2836690" cy="2676355"/>
          </a:xfrm>
          <a:prstGeom prst="rect">
            <a:avLst/>
          </a:prstGeom>
        </p:spPr>
      </p:pic>
      <p:pic>
        <p:nvPicPr>
          <p:cNvPr id="6" name="Picture 5" descr="A label for a wine&#10;&#10;Description automatically generated">
            <a:extLst>
              <a:ext uri="{FF2B5EF4-FFF2-40B4-BE49-F238E27FC236}">
                <a16:creationId xmlns:a16="http://schemas.microsoft.com/office/drawing/2014/main" id="{300DCC09-09D3-138E-3F2A-1923FEC275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9193" y="3037840"/>
            <a:ext cx="5688962" cy="3728720"/>
          </a:xfrm>
          <a:prstGeom prst="rect">
            <a:avLst/>
          </a:prstGeom>
        </p:spPr>
      </p:pic>
    </p:spTree>
    <p:extLst>
      <p:ext uri="{BB962C8B-B14F-4D97-AF65-F5344CB8AC3E}">
        <p14:creationId xmlns:p14="http://schemas.microsoft.com/office/powerpoint/2010/main" val="2396267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t="-3000" b="-3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96346A-9EC3-41A5-D3D3-74A69CEF0012}"/>
              </a:ext>
            </a:extLst>
          </p:cNvPr>
          <p:cNvSpPr txBox="1"/>
          <p:nvPr/>
        </p:nvSpPr>
        <p:spPr>
          <a:xfrm>
            <a:off x="426720" y="467360"/>
            <a:ext cx="11562080" cy="5632311"/>
          </a:xfrm>
          <a:prstGeom prst="rect">
            <a:avLst/>
          </a:prstGeom>
          <a:noFill/>
        </p:spPr>
        <p:txBody>
          <a:bodyPr wrap="square" rtlCol="0">
            <a:spAutoFit/>
          </a:bodyPr>
          <a:lstStyle/>
          <a:p>
            <a:r>
              <a:rPr lang="en-US" sz="3600" dirty="0"/>
              <a:t>1955 – Bright’s (formerly Niagara Falls) Wine Company produced the first commercial vinifera sparkling wine to be produced in  Eastern North America.  It was a Pinot Noir.</a:t>
            </a:r>
          </a:p>
          <a:p>
            <a:endParaRPr lang="en-US" sz="3600" dirty="0"/>
          </a:p>
          <a:p>
            <a:r>
              <a:rPr lang="en-US" sz="3600" dirty="0"/>
              <a:t>1978 –Canandaigua Wine Company introduces J. Roget brand of sparkling wine.  Large production.  Very popular.  That company has since morphed into Constellation Brands (one of the largest wine and spirits brands in the world)</a:t>
            </a:r>
          </a:p>
          <a:p>
            <a:endParaRPr lang="en-US" sz="3600" dirty="0"/>
          </a:p>
          <a:p>
            <a:r>
              <a:rPr lang="en-US" sz="3600" dirty="0"/>
              <a:t>1978 – Bully Hill introduces first Champagne style wine.</a:t>
            </a:r>
          </a:p>
        </p:txBody>
      </p:sp>
    </p:spTree>
    <p:extLst>
      <p:ext uri="{BB962C8B-B14F-4D97-AF65-F5344CB8AC3E}">
        <p14:creationId xmlns:p14="http://schemas.microsoft.com/office/powerpoint/2010/main" val="3433389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1FB9CF-CBC4-B7D1-526A-F1BA2F98B08A}"/>
              </a:ext>
            </a:extLst>
          </p:cNvPr>
          <p:cNvSpPr txBox="1"/>
          <p:nvPr/>
        </p:nvSpPr>
        <p:spPr>
          <a:xfrm>
            <a:off x="6695440" y="772160"/>
            <a:ext cx="4551680" cy="5632311"/>
          </a:xfrm>
          <a:prstGeom prst="rect">
            <a:avLst/>
          </a:prstGeom>
          <a:noFill/>
        </p:spPr>
        <p:txBody>
          <a:bodyPr wrap="square" rtlCol="0">
            <a:spAutoFit/>
          </a:bodyPr>
          <a:lstStyle/>
          <a:p>
            <a:r>
              <a:rPr lang="en-US" sz="2000" b="1" dirty="0"/>
              <a:t>Vintage</a:t>
            </a:r>
            <a:r>
              <a:rPr lang="en-US" sz="2000" dirty="0"/>
              <a:t>: Non-Vintage </a:t>
            </a:r>
          </a:p>
          <a:p>
            <a:r>
              <a:rPr lang="en-US" sz="2000" b="1" dirty="0"/>
              <a:t>Appellation</a:t>
            </a:r>
            <a:r>
              <a:rPr lang="en-US" sz="2000" dirty="0"/>
              <a:t>: Pennsylvania</a:t>
            </a:r>
          </a:p>
          <a:p>
            <a:r>
              <a:rPr lang="en-US" sz="2000" b="1" dirty="0"/>
              <a:t>Residual Sugar</a:t>
            </a:r>
            <a:r>
              <a:rPr lang="en-US" sz="2000" dirty="0"/>
              <a:t>: 0%</a:t>
            </a:r>
            <a:r>
              <a:rPr lang="en-US" sz="2000" b="1" dirty="0"/>
              <a:t> Alcohol</a:t>
            </a:r>
            <a:r>
              <a:rPr lang="en-US" sz="2000" dirty="0"/>
              <a:t>: 12% </a:t>
            </a:r>
          </a:p>
          <a:p>
            <a:r>
              <a:rPr lang="en-US" sz="2000" b="1" dirty="0"/>
              <a:t>Varieties</a:t>
            </a:r>
            <a:r>
              <a:rPr lang="en-US" sz="2000" dirty="0"/>
              <a:t>: Pinot Noir (100%) </a:t>
            </a:r>
            <a:r>
              <a:rPr lang="en-US" sz="2000" b="1" dirty="0"/>
              <a:t>Winemaking/Ferment notes</a:t>
            </a:r>
            <a:r>
              <a:rPr lang="en-US" sz="2000" dirty="0"/>
              <a:t>: This wine is bottle fermented using the </a:t>
            </a:r>
            <a:r>
              <a:rPr lang="en-US" sz="2000" dirty="0" err="1"/>
              <a:t>Méthode</a:t>
            </a:r>
            <a:r>
              <a:rPr lang="en-US" sz="2000" dirty="0"/>
              <a:t> Champenoise (traditional method). On the palate of our Sparkling Pinot Noir you will find concentrated fruit of black cherry and ripe plum. This wine’s medium acidity leads to a perfectly balanced dry and fragrant finish. </a:t>
            </a:r>
          </a:p>
          <a:p>
            <a:r>
              <a:rPr lang="en-US" sz="2000" b="1" dirty="0"/>
              <a:t>Cellaring potential</a:t>
            </a:r>
            <a:r>
              <a:rPr lang="en-US" sz="2000" dirty="0"/>
              <a:t>: 1-3 years</a:t>
            </a:r>
          </a:p>
          <a:p>
            <a:r>
              <a:rPr lang="en-US" sz="2000" b="1" dirty="0"/>
              <a:t>pH</a:t>
            </a:r>
            <a:r>
              <a:rPr lang="en-US" sz="2000" dirty="0"/>
              <a:t>: 3.20 </a:t>
            </a:r>
            <a:r>
              <a:rPr lang="en-US" sz="2000" b="1" dirty="0"/>
              <a:t>TA</a:t>
            </a:r>
            <a:r>
              <a:rPr lang="en-US" sz="2000" dirty="0"/>
              <a:t>: 7.10 g/L </a:t>
            </a:r>
          </a:p>
          <a:p>
            <a:r>
              <a:rPr lang="en-US" sz="2000" b="1" dirty="0"/>
              <a:t>Vineyards</a:t>
            </a:r>
            <a:r>
              <a:rPr lang="en-US" sz="2000" dirty="0"/>
              <a:t>: </a:t>
            </a:r>
            <a:r>
              <a:rPr lang="en-US" sz="2000" dirty="0" err="1"/>
              <a:t>Cortenay</a:t>
            </a:r>
            <a:r>
              <a:rPr lang="en-US" sz="2000" dirty="0"/>
              <a:t> </a:t>
            </a:r>
            <a:r>
              <a:rPr lang="en-US" sz="2000" dirty="0" err="1"/>
              <a:t>Semelka</a:t>
            </a:r>
            <a:r>
              <a:rPr lang="en-US" sz="2000" dirty="0"/>
              <a:t> Vineyards </a:t>
            </a:r>
            <a:r>
              <a:rPr lang="en-US" sz="2000" b="1" dirty="0"/>
              <a:t>Food pairing(s</a:t>
            </a:r>
            <a:r>
              <a:rPr lang="en-US" sz="2000" dirty="0"/>
              <a:t>): Lamb loin chops; Garlic prime rib; Grilled Portobello Mushrooms Dietary notes: Vegan, Gluten-free</a:t>
            </a:r>
          </a:p>
        </p:txBody>
      </p:sp>
      <p:pic>
        <p:nvPicPr>
          <p:cNvPr id="4" name="Picture 3" descr="A bottle of sparkling wine&#10;&#10;Description automatically generated">
            <a:extLst>
              <a:ext uri="{FF2B5EF4-FFF2-40B4-BE49-F238E27FC236}">
                <a16:creationId xmlns:a16="http://schemas.microsoft.com/office/drawing/2014/main" id="{B6A06964-392C-33DD-F78A-27FF4F1E0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320" y="284480"/>
            <a:ext cx="4572000" cy="6858000"/>
          </a:xfrm>
          <a:prstGeom prst="rect">
            <a:avLst/>
          </a:prstGeom>
        </p:spPr>
      </p:pic>
    </p:spTree>
    <p:extLst>
      <p:ext uri="{BB962C8B-B14F-4D97-AF65-F5344CB8AC3E}">
        <p14:creationId xmlns:p14="http://schemas.microsoft.com/office/powerpoint/2010/main" val="445010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 name="Picture 2" descr="A logo of a winery&#10;&#10;Description automatically generated">
            <a:extLst>
              <a:ext uri="{FF2B5EF4-FFF2-40B4-BE49-F238E27FC236}">
                <a16:creationId xmlns:a16="http://schemas.microsoft.com/office/drawing/2014/main" id="{3166EB02-9D0F-191A-72FA-6D81D6EB2F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080" y="708660"/>
            <a:ext cx="1676400" cy="2514600"/>
          </a:xfrm>
          <a:prstGeom prst="rect">
            <a:avLst/>
          </a:prstGeom>
        </p:spPr>
      </p:pic>
      <p:sp>
        <p:nvSpPr>
          <p:cNvPr id="4" name="TextBox 3">
            <a:extLst>
              <a:ext uri="{FF2B5EF4-FFF2-40B4-BE49-F238E27FC236}">
                <a16:creationId xmlns:a16="http://schemas.microsoft.com/office/drawing/2014/main" id="{55D54EA2-12DC-8EA0-5415-C794BC3721F1}"/>
              </a:ext>
            </a:extLst>
          </p:cNvPr>
          <p:cNvSpPr txBox="1"/>
          <p:nvPr/>
        </p:nvSpPr>
        <p:spPr>
          <a:xfrm>
            <a:off x="457200" y="4074160"/>
            <a:ext cx="4511040" cy="1938992"/>
          </a:xfrm>
          <a:prstGeom prst="rect">
            <a:avLst/>
          </a:prstGeom>
          <a:noFill/>
        </p:spPr>
        <p:txBody>
          <a:bodyPr wrap="square" rtlCol="0">
            <a:spAutoFit/>
          </a:bodyPr>
          <a:lstStyle/>
          <a:p>
            <a:pPr algn="l"/>
            <a:r>
              <a:rPr lang="en-US" sz="2400" b="1" i="0" dirty="0">
                <a:effectLst/>
                <a:latin typeface="museo_slab700"/>
              </a:rPr>
              <a:t>Mazza Vineyards</a:t>
            </a:r>
          </a:p>
          <a:p>
            <a:pPr algn="l"/>
            <a:r>
              <a:rPr lang="en-US" sz="2400" b="1" i="0" dirty="0">
                <a:effectLst/>
                <a:latin typeface="museo_slab300"/>
              </a:rPr>
              <a:t>Our legacy brand highlights the expertise and expressiveness of our international lineage of winemakers.</a:t>
            </a:r>
          </a:p>
        </p:txBody>
      </p:sp>
    </p:spTree>
    <p:extLst>
      <p:ext uri="{BB962C8B-B14F-4D97-AF65-F5344CB8AC3E}">
        <p14:creationId xmlns:p14="http://schemas.microsoft.com/office/powerpoint/2010/main" val="1688391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t="-3000" b="-3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9A274C-F8BA-B88A-B46E-0683EEF605A1}"/>
              </a:ext>
            </a:extLst>
          </p:cNvPr>
          <p:cNvSpPr txBox="1"/>
          <p:nvPr/>
        </p:nvSpPr>
        <p:spPr>
          <a:xfrm>
            <a:off x="2387600" y="457200"/>
            <a:ext cx="8087360" cy="6463308"/>
          </a:xfrm>
          <a:prstGeom prst="rect">
            <a:avLst/>
          </a:prstGeom>
          <a:noFill/>
        </p:spPr>
        <p:txBody>
          <a:bodyPr wrap="square" rtlCol="0">
            <a:spAutoFit/>
          </a:bodyPr>
          <a:lstStyle/>
          <a:p>
            <a:r>
              <a:rPr lang="en-US" sz="3600" b="1" dirty="0"/>
              <a:t>From the mid 1900’s to the present day a rich sparkling tradition continues in our region.  Our cool climate produces wines that are acid driven, and light in body and ABV.  Wines of this nature are perfect base wines for sparkling representations.</a:t>
            </a:r>
          </a:p>
          <a:p>
            <a:r>
              <a:rPr lang="en-US" sz="3600" b="1" dirty="0"/>
              <a:t>  As our region continues to grow and gain recognition look for more world class sparkling wines to enjoy yourself and share with all of you guests.</a:t>
            </a:r>
          </a:p>
          <a:p>
            <a:endParaRPr lang="en-US" dirty="0"/>
          </a:p>
        </p:txBody>
      </p:sp>
    </p:spTree>
    <p:extLst>
      <p:ext uri="{BB962C8B-B14F-4D97-AF65-F5344CB8AC3E}">
        <p14:creationId xmlns:p14="http://schemas.microsoft.com/office/powerpoint/2010/main" val="4249921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ottle of sparkling wine&#10;&#10;Description automatically generated">
            <a:extLst>
              <a:ext uri="{FF2B5EF4-FFF2-40B4-BE49-F238E27FC236}">
                <a16:creationId xmlns:a16="http://schemas.microsoft.com/office/drawing/2014/main" id="{A2078576-663E-78EC-D627-6271D5A86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 y="457200"/>
            <a:ext cx="4572000" cy="6858000"/>
          </a:xfrm>
          <a:prstGeom prst="rect">
            <a:avLst/>
          </a:prstGeom>
        </p:spPr>
      </p:pic>
      <p:sp>
        <p:nvSpPr>
          <p:cNvPr id="4" name="TextBox 3">
            <a:extLst>
              <a:ext uri="{FF2B5EF4-FFF2-40B4-BE49-F238E27FC236}">
                <a16:creationId xmlns:a16="http://schemas.microsoft.com/office/drawing/2014/main" id="{C0522985-D120-D1CC-DB43-276A673D12D6}"/>
              </a:ext>
            </a:extLst>
          </p:cNvPr>
          <p:cNvSpPr txBox="1"/>
          <p:nvPr/>
        </p:nvSpPr>
        <p:spPr>
          <a:xfrm>
            <a:off x="5232400" y="457200"/>
            <a:ext cx="6156960" cy="5262979"/>
          </a:xfrm>
          <a:prstGeom prst="rect">
            <a:avLst/>
          </a:prstGeom>
          <a:noFill/>
        </p:spPr>
        <p:txBody>
          <a:bodyPr wrap="square" rtlCol="0">
            <a:spAutoFit/>
          </a:bodyPr>
          <a:lstStyle/>
          <a:p>
            <a:r>
              <a:rPr lang="en-US" sz="2400" b="1" dirty="0"/>
              <a:t>Vintage</a:t>
            </a:r>
            <a:r>
              <a:rPr lang="en-US" sz="2400" dirty="0"/>
              <a:t>: Non-Vintage</a:t>
            </a:r>
          </a:p>
          <a:p>
            <a:r>
              <a:rPr lang="en-US" sz="2400" b="1" dirty="0"/>
              <a:t>Appellation</a:t>
            </a:r>
            <a:r>
              <a:rPr lang="en-US" sz="2400" dirty="0"/>
              <a:t>: Lake Erie </a:t>
            </a:r>
          </a:p>
          <a:p>
            <a:r>
              <a:rPr lang="en-US" sz="2400" b="1" dirty="0"/>
              <a:t>Residual Sugar</a:t>
            </a:r>
            <a:r>
              <a:rPr lang="en-US" sz="2400" dirty="0"/>
              <a:t>: 0%</a:t>
            </a:r>
            <a:r>
              <a:rPr lang="en-US" sz="2400" b="1" dirty="0"/>
              <a:t> Alcohol</a:t>
            </a:r>
            <a:r>
              <a:rPr lang="en-US" sz="2400" dirty="0"/>
              <a:t>: 12% </a:t>
            </a:r>
          </a:p>
          <a:p>
            <a:r>
              <a:rPr lang="en-US" sz="2400" b="1" dirty="0"/>
              <a:t>Varieties</a:t>
            </a:r>
            <a:r>
              <a:rPr lang="en-US" sz="2400" dirty="0"/>
              <a:t>: Chardonnay (100%)</a:t>
            </a:r>
          </a:p>
          <a:p>
            <a:r>
              <a:rPr lang="en-US" sz="2400" b="1" dirty="0"/>
              <a:t>Winemaking/Ferment notes</a:t>
            </a:r>
            <a:r>
              <a:rPr lang="en-US" sz="2400" dirty="0"/>
              <a:t>: Our Sparkling Chardonnay is bottle fermented using the </a:t>
            </a:r>
            <a:r>
              <a:rPr lang="en-US" sz="2400" dirty="0" err="1"/>
              <a:t>Méthode</a:t>
            </a:r>
            <a:r>
              <a:rPr lang="en-US" sz="2400" dirty="0"/>
              <a:t> Champenoise. The wine is dry and sophisticated. This wine’s medium acidity leads to a perfectly delicate crisp finish. </a:t>
            </a:r>
          </a:p>
          <a:p>
            <a:r>
              <a:rPr lang="en-US" sz="2400" b="1" dirty="0"/>
              <a:t>Cellaring potential</a:t>
            </a:r>
            <a:r>
              <a:rPr lang="en-US" sz="2400" dirty="0"/>
              <a:t>: Best consumed young </a:t>
            </a:r>
          </a:p>
          <a:p>
            <a:r>
              <a:rPr lang="en-US" sz="2400" b="1" dirty="0"/>
              <a:t>pH</a:t>
            </a:r>
            <a:r>
              <a:rPr lang="en-US" sz="2400" dirty="0"/>
              <a:t>: 3.14 </a:t>
            </a:r>
            <a:r>
              <a:rPr lang="en-US" sz="2400" b="1" dirty="0"/>
              <a:t>TA</a:t>
            </a:r>
            <a:r>
              <a:rPr lang="en-US" sz="2400" dirty="0"/>
              <a:t>: 8.1 g/L </a:t>
            </a:r>
          </a:p>
          <a:p>
            <a:r>
              <a:rPr lang="en-US" sz="2400" b="1" dirty="0"/>
              <a:t>Vineyards</a:t>
            </a:r>
            <a:r>
              <a:rPr lang="en-US" sz="2400" dirty="0"/>
              <a:t>: Moorhead Farms  </a:t>
            </a:r>
          </a:p>
          <a:p>
            <a:r>
              <a:rPr lang="en-US" sz="2400" b="1" dirty="0"/>
              <a:t>Food pairing(s): </a:t>
            </a:r>
            <a:r>
              <a:rPr lang="en-US" sz="2400" dirty="0"/>
              <a:t>Shellfish, smoked salmon, Oysters, and Fois Gras</a:t>
            </a:r>
          </a:p>
        </p:txBody>
      </p:sp>
    </p:spTree>
    <p:extLst>
      <p:ext uri="{BB962C8B-B14F-4D97-AF65-F5344CB8AC3E}">
        <p14:creationId xmlns:p14="http://schemas.microsoft.com/office/powerpoint/2010/main" val="2877993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ttle of alcohol with a black background&#10;&#10;Description automatically generated">
            <a:extLst>
              <a:ext uri="{FF2B5EF4-FFF2-40B4-BE49-F238E27FC236}">
                <a16:creationId xmlns:a16="http://schemas.microsoft.com/office/drawing/2014/main" id="{14D142BA-75C1-215B-827E-74B5E0B34E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275" y="182880"/>
            <a:ext cx="3989529" cy="6858000"/>
          </a:xfrm>
          <a:prstGeom prst="rect">
            <a:avLst/>
          </a:prstGeom>
        </p:spPr>
      </p:pic>
      <p:sp>
        <p:nvSpPr>
          <p:cNvPr id="4" name="TextBox 3">
            <a:extLst>
              <a:ext uri="{FF2B5EF4-FFF2-40B4-BE49-F238E27FC236}">
                <a16:creationId xmlns:a16="http://schemas.microsoft.com/office/drawing/2014/main" id="{395D1F66-8CE6-D909-A639-97737B82010E}"/>
              </a:ext>
            </a:extLst>
          </p:cNvPr>
          <p:cNvSpPr txBox="1"/>
          <p:nvPr/>
        </p:nvSpPr>
        <p:spPr>
          <a:xfrm>
            <a:off x="5455920" y="568960"/>
            <a:ext cx="5994400" cy="6186309"/>
          </a:xfrm>
          <a:prstGeom prst="rect">
            <a:avLst/>
          </a:prstGeom>
          <a:noFill/>
        </p:spPr>
        <p:txBody>
          <a:bodyPr wrap="square" rtlCol="0">
            <a:spAutoFit/>
          </a:bodyPr>
          <a:lstStyle/>
          <a:p>
            <a:r>
              <a:rPr lang="en-US" sz="2200" b="1" dirty="0"/>
              <a:t>Vintage</a:t>
            </a:r>
            <a:r>
              <a:rPr lang="en-US" sz="2200" dirty="0"/>
              <a:t>: Non-Vintage </a:t>
            </a:r>
          </a:p>
          <a:p>
            <a:r>
              <a:rPr lang="en-US" sz="2200" b="1" dirty="0"/>
              <a:t>Appellation</a:t>
            </a:r>
            <a:r>
              <a:rPr lang="en-US" sz="2200" dirty="0"/>
              <a:t>: Lake Erie </a:t>
            </a:r>
          </a:p>
          <a:p>
            <a:r>
              <a:rPr lang="en-US" sz="2200" b="1" dirty="0"/>
              <a:t>Residual Sugar</a:t>
            </a:r>
            <a:r>
              <a:rPr lang="en-US" sz="2200" dirty="0"/>
              <a:t>: 0.3% </a:t>
            </a:r>
          </a:p>
          <a:p>
            <a:r>
              <a:rPr lang="en-US" sz="2200" dirty="0"/>
              <a:t>A</a:t>
            </a:r>
            <a:r>
              <a:rPr lang="en-US" sz="2200" b="1" dirty="0"/>
              <a:t>lcohol</a:t>
            </a:r>
            <a:r>
              <a:rPr lang="en-US" sz="2200" dirty="0"/>
              <a:t>: 12% </a:t>
            </a:r>
          </a:p>
          <a:p>
            <a:r>
              <a:rPr lang="en-US" sz="2200" b="1" dirty="0"/>
              <a:t>Varieties</a:t>
            </a:r>
            <a:r>
              <a:rPr lang="en-US" sz="2200" dirty="0"/>
              <a:t>: </a:t>
            </a:r>
            <a:r>
              <a:rPr lang="en-US" sz="2200" dirty="0" err="1"/>
              <a:t>Chambourcin</a:t>
            </a:r>
            <a:r>
              <a:rPr lang="en-US" sz="2200" dirty="0"/>
              <a:t> (100%)</a:t>
            </a:r>
          </a:p>
          <a:p>
            <a:r>
              <a:rPr lang="en-US" sz="2200" dirty="0"/>
              <a:t> </a:t>
            </a:r>
            <a:r>
              <a:rPr lang="en-US" sz="2200" b="1" dirty="0"/>
              <a:t>Winemaking/Ferment notes</a:t>
            </a:r>
            <a:r>
              <a:rPr lang="en-US" sz="2200" dirty="0"/>
              <a:t>: This </a:t>
            </a:r>
            <a:r>
              <a:rPr lang="en-US" sz="2200" dirty="0" err="1"/>
              <a:t>Chambourcin</a:t>
            </a:r>
            <a:r>
              <a:rPr lang="en-US" sz="2200" dirty="0"/>
              <a:t> pressed rosé base was bottled when partially fermented, in the Pétillant Naturel method, creating natural carbonation. A slightly darker press fraction gives intense color and a bit more robust flavor. Some lees and sediment remain, chill upright if you’d like to control the sediment before serving. </a:t>
            </a:r>
          </a:p>
          <a:p>
            <a:r>
              <a:rPr lang="en-US" sz="2200" b="1" dirty="0"/>
              <a:t>Cellaring potential</a:t>
            </a:r>
            <a:r>
              <a:rPr lang="en-US" sz="2200" dirty="0"/>
              <a:t>: Enjoy young, also benefits from careful cellaring </a:t>
            </a:r>
          </a:p>
          <a:p>
            <a:r>
              <a:rPr lang="en-US" sz="2200" b="1" dirty="0"/>
              <a:t>pH</a:t>
            </a:r>
            <a:r>
              <a:rPr lang="en-US" sz="2200" dirty="0"/>
              <a:t>: 3.65</a:t>
            </a:r>
            <a:r>
              <a:rPr lang="en-US" sz="2200" b="1" dirty="0"/>
              <a:t> TA</a:t>
            </a:r>
            <a:r>
              <a:rPr lang="en-US" sz="2200" dirty="0"/>
              <a:t>: 4.7 g/L </a:t>
            </a:r>
          </a:p>
          <a:p>
            <a:r>
              <a:rPr lang="en-US" sz="2200" b="1" dirty="0"/>
              <a:t>Vineyards</a:t>
            </a:r>
            <a:r>
              <a:rPr lang="en-US" sz="2200" dirty="0"/>
              <a:t>: Various vineyards in the Lake Erie region</a:t>
            </a:r>
          </a:p>
        </p:txBody>
      </p:sp>
    </p:spTree>
    <p:extLst>
      <p:ext uri="{BB962C8B-B14F-4D97-AF65-F5344CB8AC3E}">
        <p14:creationId xmlns:p14="http://schemas.microsoft.com/office/powerpoint/2010/main" val="2094777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46DDDE-000B-5AA5-7C19-8E3334838D02}"/>
              </a:ext>
            </a:extLst>
          </p:cNvPr>
          <p:cNvSpPr txBox="1"/>
          <p:nvPr/>
        </p:nvSpPr>
        <p:spPr>
          <a:xfrm>
            <a:off x="487680" y="5435600"/>
            <a:ext cx="5842000" cy="1600438"/>
          </a:xfrm>
          <a:prstGeom prst="rect">
            <a:avLst/>
          </a:prstGeom>
          <a:noFill/>
        </p:spPr>
        <p:txBody>
          <a:bodyPr wrap="square" rtlCol="0">
            <a:spAutoFit/>
          </a:bodyPr>
          <a:lstStyle/>
          <a:p>
            <a:r>
              <a:rPr lang="en-US" sz="4000" b="1" dirty="0"/>
              <a:t>BLAINE BALLARD</a:t>
            </a:r>
          </a:p>
          <a:p>
            <a:r>
              <a:rPr lang="en-US" sz="4000" b="1" dirty="0">
                <a:hlinkClick r:id="rId3"/>
              </a:rPr>
              <a:t>blaine@mazzawines.com</a:t>
            </a:r>
            <a:endParaRPr lang="en-US" sz="4000" b="1" dirty="0"/>
          </a:p>
          <a:p>
            <a:endParaRPr lang="en-US" dirty="0"/>
          </a:p>
        </p:txBody>
      </p:sp>
      <p:sp>
        <p:nvSpPr>
          <p:cNvPr id="3" name="TextBox 2">
            <a:extLst>
              <a:ext uri="{FF2B5EF4-FFF2-40B4-BE49-F238E27FC236}">
                <a16:creationId xmlns:a16="http://schemas.microsoft.com/office/drawing/2014/main" id="{8D496D6D-35EF-D85D-B328-C1521E55B9B9}"/>
              </a:ext>
            </a:extLst>
          </p:cNvPr>
          <p:cNvSpPr txBox="1"/>
          <p:nvPr/>
        </p:nvSpPr>
        <p:spPr>
          <a:xfrm>
            <a:off x="8686800" y="233680"/>
            <a:ext cx="4634811" cy="1107996"/>
          </a:xfrm>
          <a:prstGeom prst="rect">
            <a:avLst/>
          </a:prstGeom>
          <a:noFill/>
        </p:spPr>
        <p:txBody>
          <a:bodyPr wrap="square" rtlCol="0">
            <a:spAutoFit/>
          </a:bodyPr>
          <a:lstStyle/>
          <a:p>
            <a:r>
              <a:rPr lang="en-US" sz="6600" b="1" dirty="0"/>
              <a:t>CHEERS!!</a:t>
            </a:r>
          </a:p>
        </p:txBody>
      </p:sp>
    </p:spTree>
    <p:extLst>
      <p:ext uri="{BB962C8B-B14F-4D97-AF65-F5344CB8AC3E}">
        <p14:creationId xmlns:p14="http://schemas.microsoft.com/office/powerpoint/2010/main" val="3892457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2000" r="-3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862F1-D69E-C7DB-14A2-DEB8C723910C}"/>
              </a:ext>
            </a:extLst>
          </p:cNvPr>
          <p:cNvSpPr txBox="1"/>
          <p:nvPr/>
        </p:nvSpPr>
        <p:spPr>
          <a:xfrm>
            <a:off x="345440" y="4541520"/>
            <a:ext cx="3992880" cy="1938992"/>
          </a:xfrm>
          <a:prstGeom prst="rect">
            <a:avLst/>
          </a:prstGeom>
          <a:noFill/>
        </p:spPr>
        <p:txBody>
          <a:bodyPr wrap="square" rtlCol="0">
            <a:spAutoFit/>
          </a:bodyPr>
          <a:lstStyle/>
          <a:p>
            <a:pPr algn="l"/>
            <a:r>
              <a:rPr lang="en-US" sz="2400" b="1" i="0" dirty="0">
                <a:solidFill>
                  <a:srgbClr val="FFFFFF"/>
                </a:solidFill>
                <a:effectLst/>
                <a:latin typeface="museo_slab700"/>
              </a:rPr>
              <a:t>Mazza Chautauqua Cellars</a:t>
            </a:r>
          </a:p>
          <a:p>
            <a:pPr algn="l"/>
            <a:r>
              <a:rPr lang="en-US" sz="2400" b="1" i="0" dirty="0">
                <a:solidFill>
                  <a:srgbClr val="FFFFFF"/>
                </a:solidFill>
                <a:effectLst/>
                <a:latin typeface="museo_slab300"/>
              </a:rPr>
              <a:t>Refined European varietals and easy-sipping native ones showcase the depth of the region’s agricultural diversity.</a:t>
            </a:r>
          </a:p>
        </p:txBody>
      </p:sp>
      <p:pic>
        <p:nvPicPr>
          <p:cNvPr id="4" name="Picture 3" descr="A black and white logo&#10;&#10;Description automatically generated">
            <a:extLst>
              <a:ext uri="{FF2B5EF4-FFF2-40B4-BE49-F238E27FC236}">
                <a16:creationId xmlns:a16="http://schemas.microsoft.com/office/drawing/2014/main" id="{F3F99D27-F255-6504-FC03-459488649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615" y="829945"/>
            <a:ext cx="1771650" cy="2495550"/>
          </a:xfrm>
          <a:prstGeom prst="rect">
            <a:avLst/>
          </a:prstGeom>
        </p:spPr>
      </p:pic>
    </p:spTree>
    <p:extLst>
      <p:ext uri="{BB962C8B-B14F-4D97-AF65-F5344CB8AC3E}">
        <p14:creationId xmlns:p14="http://schemas.microsoft.com/office/powerpoint/2010/main" val="247339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descr="A black and white sign&#10;&#10;Description automatically generated">
            <a:extLst>
              <a:ext uri="{FF2B5EF4-FFF2-40B4-BE49-F238E27FC236}">
                <a16:creationId xmlns:a16="http://schemas.microsoft.com/office/drawing/2014/main" id="{012003E3-3A74-305C-FF39-2946B73308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043" y="619760"/>
            <a:ext cx="2571197" cy="3362960"/>
          </a:xfrm>
          <a:prstGeom prst="rect">
            <a:avLst/>
          </a:prstGeom>
        </p:spPr>
      </p:pic>
      <p:sp>
        <p:nvSpPr>
          <p:cNvPr id="4" name="TextBox 3">
            <a:extLst>
              <a:ext uri="{FF2B5EF4-FFF2-40B4-BE49-F238E27FC236}">
                <a16:creationId xmlns:a16="http://schemas.microsoft.com/office/drawing/2014/main" id="{42524B16-7FD3-9133-1842-DA94E0A7FDD9}"/>
              </a:ext>
            </a:extLst>
          </p:cNvPr>
          <p:cNvSpPr txBox="1"/>
          <p:nvPr/>
        </p:nvSpPr>
        <p:spPr>
          <a:xfrm>
            <a:off x="436880" y="4917440"/>
            <a:ext cx="3078480" cy="1569660"/>
          </a:xfrm>
          <a:prstGeom prst="rect">
            <a:avLst/>
          </a:prstGeom>
          <a:noFill/>
        </p:spPr>
        <p:txBody>
          <a:bodyPr wrap="square" rtlCol="0">
            <a:spAutoFit/>
          </a:bodyPr>
          <a:lstStyle/>
          <a:p>
            <a:pPr algn="l"/>
            <a:r>
              <a:rPr lang="en-US" sz="2400" b="1" i="0" dirty="0">
                <a:solidFill>
                  <a:srgbClr val="FFFFFF"/>
                </a:solidFill>
                <a:effectLst/>
                <a:latin typeface="museo_slab700"/>
              </a:rPr>
              <a:t>Five &amp; 20 Spirits and Brewing</a:t>
            </a:r>
          </a:p>
          <a:p>
            <a:pPr algn="l"/>
            <a:r>
              <a:rPr lang="en-US" sz="2400" b="1" i="0" dirty="0">
                <a:solidFill>
                  <a:schemeClr val="bg1"/>
                </a:solidFill>
                <a:effectLst/>
                <a:latin typeface="museo_slab300"/>
              </a:rPr>
              <a:t>Craft beers and spirits born of wine.</a:t>
            </a:r>
          </a:p>
        </p:txBody>
      </p:sp>
    </p:spTree>
    <p:extLst>
      <p:ext uri="{BB962C8B-B14F-4D97-AF65-F5344CB8AC3E}">
        <p14:creationId xmlns:p14="http://schemas.microsoft.com/office/powerpoint/2010/main" val="299988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2000" r="-32000"/>
          </a:stretch>
        </a:blipFill>
        <a:effectLst/>
      </p:bgPr>
    </p:bg>
    <p:spTree>
      <p:nvGrpSpPr>
        <p:cNvPr id="1" name=""/>
        <p:cNvGrpSpPr/>
        <p:nvPr/>
      </p:nvGrpSpPr>
      <p:grpSpPr>
        <a:xfrm>
          <a:off x="0" y="0"/>
          <a:ext cx="0" cy="0"/>
          <a:chOff x="0" y="0"/>
          <a:chExt cx="0" cy="0"/>
        </a:xfrm>
      </p:grpSpPr>
      <p:pic>
        <p:nvPicPr>
          <p:cNvPr id="3" name="Picture 2" descr="A white logo with black background&#10;&#10;Description automatically generated">
            <a:extLst>
              <a:ext uri="{FF2B5EF4-FFF2-40B4-BE49-F238E27FC236}">
                <a16:creationId xmlns:a16="http://schemas.microsoft.com/office/drawing/2014/main" id="{56793D4E-6F43-6C54-909E-B462D04C91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1915" y="517525"/>
            <a:ext cx="2478406" cy="2560956"/>
          </a:xfrm>
          <a:prstGeom prst="rect">
            <a:avLst/>
          </a:prstGeom>
        </p:spPr>
      </p:pic>
      <p:sp>
        <p:nvSpPr>
          <p:cNvPr id="5" name="TextBox 4">
            <a:extLst>
              <a:ext uri="{FF2B5EF4-FFF2-40B4-BE49-F238E27FC236}">
                <a16:creationId xmlns:a16="http://schemas.microsoft.com/office/drawing/2014/main" id="{3E0C23D4-BD2F-A725-ABE9-3D1A307420C7}"/>
              </a:ext>
            </a:extLst>
          </p:cNvPr>
          <p:cNvSpPr txBox="1"/>
          <p:nvPr/>
        </p:nvSpPr>
        <p:spPr>
          <a:xfrm>
            <a:off x="213360" y="3429000"/>
            <a:ext cx="4480560" cy="1569660"/>
          </a:xfrm>
          <a:prstGeom prst="rect">
            <a:avLst/>
          </a:prstGeom>
          <a:noFill/>
        </p:spPr>
        <p:txBody>
          <a:bodyPr wrap="square" rtlCol="0">
            <a:spAutoFit/>
          </a:bodyPr>
          <a:lstStyle/>
          <a:p>
            <a:pPr algn="l"/>
            <a:r>
              <a:rPr lang="en-US" sz="2400" b="1" i="0" dirty="0">
                <a:effectLst/>
                <a:latin typeface="museo_slab700"/>
              </a:rPr>
              <a:t>South Shore Wine Company</a:t>
            </a:r>
          </a:p>
          <a:p>
            <a:pPr algn="l"/>
            <a:r>
              <a:rPr lang="en-US" sz="2400" b="1" i="0" dirty="0">
                <a:effectLst/>
                <a:latin typeface="museo_slab300"/>
              </a:rPr>
              <a:t>Sparkling wines take center stage alongside standout emerging varietals.</a:t>
            </a:r>
          </a:p>
        </p:txBody>
      </p:sp>
      <p:sp>
        <p:nvSpPr>
          <p:cNvPr id="6" name="TextBox 5">
            <a:extLst>
              <a:ext uri="{FF2B5EF4-FFF2-40B4-BE49-F238E27FC236}">
                <a16:creationId xmlns:a16="http://schemas.microsoft.com/office/drawing/2014/main" id="{D1187363-ABB4-BDFD-3284-D2F44D53FF22}"/>
              </a:ext>
            </a:extLst>
          </p:cNvPr>
          <p:cNvSpPr txBox="1"/>
          <p:nvPr/>
        </p:nvSpPr>
        <p:spPr>
          <a:xfrm>
            <a:off x="213360" y="5486400"/>
            <a:ext cx="6644640" cy="1323439"/>
          </a:xfrm>
          <a:prstGeom prst="rect">
            <a:avLst/>
          </a:prstGeom>
          <a:noFill/>
        </p:spPr>
        <p:txBody>
          <a:bodyPr wrap="square" rtlCol="0">
            <a:spAutoFit/>
          </a:bodyPr>
          <a:lstStyle/>
          <a:p>
            <a:r>
              <a:rPr lang="en-US" sz="2000" b="1" dirty="0"/>
              <a:t>Dedicated “Coupe Collection” – A nod to the pioneers of the wine industry along the South Shore of Lake Erie</a:t>
            </a:r>
          </a:p>
          <a:p>
            <a:r>
              <a:rPr lang="en-US" sz="2000" b="1" dirty="0"/>
              <a:t>*A true “sparkling house” in the Lake Erie AVA</a:t>
            </a:r>
          </a:p>
          <a:p>
            <a:endParaRPr lang="en-US" sz="2000" b="1" dirty="0"/>
          </a:p>
        </p:txBody>
      </p:sp>
    </p:spTree>
    <p:extLst>
      <p:ext uri="{BB962C8B-B14F-4D97-AF65-F5344CB8AC3E}">
        <p14:creationId xmlns:p14="http://schemas.microsoft.com/office/powerpoint/2010/main" val="2719694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t="-15000" b="-1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4E3D9D-D1FB-DF95-9C93-964B5A16D955}"/>
              </a:ext>
            </a:extLst>
          </p:cNvPr>
          <p:cNvSpPr txBox="1"/>
          <p:nvPr/>
        </p:nvSpPr>
        <p:spPr>
          <a:xfrm>
            <a:off x="233680" y="203200"/>
            <a:ext cx="11419840" cy="3108543"/>
          </a:xfrm>
          <a:prstGeom prst="rect">
            <a:avLst/>
          </a:prstGeom>
          <a:noFill/>
        </p:spPr>
        <p:txBody>
          <a:bodyPr wrap="square" rtlCol="0">
            <a:spAutoFit/>
          </a:bodyPr>
          <a:lstStyle/>
          <a:p>
            <a:pPr algn="l"/>
            <a:r>
              <a:rPr lang="en-US" sz="2800" b="1" i="0" dirty="0">
                <a:effectLst/>
                <a:latin typeface="museo_slab500"/>
              </a:rPr>
              <a:t>Celebratory wines in a historic setting</a:t>
            </a:r>
          </a:p>
          <a:p>
            <a:pPr algn="l"/>
            <a:r>
              <a:rPr lang="en-US" sz="2800" b="1" i="1" u="sng" dirty="0">
                <a:effectLst/>
                <a:latin typeface="museo_slab300"/>
              </a:rPr>
              <a:t>South Shore Wine Company </a:t>
            </a:r>
            <a:r>
              <a:rPr lang="en-US" sz="2800" b="1" i="0" dirty="0">
                <a:effectLst/>
                <a:latin typeface="museo_slab300"/>
              </a:rPr>
              <a:t>is locally known for its historic stone cavern tasting room. Built in the 1860’s in the style of traditional French wine caverns, the stone cellar is a unique (and </a:t>
            </a:r>
            <a:r>
              <a:rPr lang="en-US" sz="2800" b="1" i="0" dirty="0" err="1">
                <a:effectLst/>
                <a:latin typeface="museo_slab300"/>
              </a:rPr>
              <a:t>Instagrammable</a:t>
            </a:r>
            <a:r>
              <a:rPr lang="en-US" sz="2800" b="1" i="0" dirty="0">
                <a:effectLst/>
                <a:latin typeface="museo_slab300"/>
              </a:rPr>
              <a:t>!) setting for sipping some of our region’s most toast-worthy wines. A robust selection of bubbly, made in traditional, contemporary, and experimental methods, pays homage to our region’s storied history of sparkling wines.</a:t>
            </a:r>
          </a:p>
        </p:txBody>
      </p:sp>
    </p:spTree>
    <p:extLst>
      <p:ext uri="{BB962C8B-B14F-4D97-AF65-F5344CB8AC3E}">
        <p14:creationId xmlns:p14="http://schemas.microsoft.com/office/powerpoint/2010/main" val="636451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31E1A8-3A57-AFFC-D4C9-AB1ECA298FE3}"/>
              </a:ext>
            </a:extLst>
          </p:cNvPr>
          <p:cNvSpPr txBox="1"/>
          <p:nvPr/>
        </p:nvSpPr>
        <p:spPr>
          <a:xfrm>
            <a:off x="5425440" y="1493520"/>
            <a:ext cx="6583680" cy="1200329"/>
          </a:xfrm>
          <a:prstGeom prst="rect">
            <a:avLst/>
          </a:prstGeom>
          <a:noFill/>
        </p:spPr>
        <p:txBody>
          <a:bodyPr wrap="square" rtlCol="0">
            <a:spAutoFit/>
          </a:bodyPr>
          <a:lstStyle/>
          <a:p>
            <a:r>
              <a:rPr lang="en-US" sz="2400" b="1" u="sng" dirty="0">
                <a:solidFill>
                  <a:schemeClr val="bg1"/>
                </a:solidFill>
              </a:rPr>
              <a:t>Sparkling Wine Defined</a:t>
            </a:r>
            <a:r>
              <a:rPr lang="en-US" sz="2400" b="1" dirty="0">
                <a:solidFill>
                  <a:schemeClr val="bg1"/>
                </a:solidFill>
              </a:rPr>
              <a:t>:</a:t>
            </a:r>
          </a:p>
          <a:p>
            <a:r>
              <a:rPr lang="en-US" sz="2400" b="1" dirty="0">
                <a:solidFill>
                  <a:schemeClr val="bg1"/>
                </a:solidFill>
              </a:rPr>
              <a:t>Any wine with significant levels of Carbon Dioxide in it, making it fizzy.</a:t>
            </a:r>
          </a:p>
        </p:txBody>
      </p:sp>
      <p:sp>
        <p:nvSpPr>
          <p:cNvPr id="4" name="TextBox 3">
            <a:extLst>
              <a:ext uri="{FF2B5EF4-FFF2-40B4-BE49-F238E27FC236}">
                <a16:creationId xmlns:a16="http://schemas.microsoft.com/office/drawing/2014/main" id="{73772A2D-2C6F-5FD5-99C1-DE3E6AC1110B}"/>
              </a:ext>
            </a:extLst>
          </p:cNvPr>
          <p:cNvSpPr txBox="1"/>
          <p:nvPr/>
        </p:nvSpPr>
        <p:spPr>
          <a:xfrm>
            <a:off x="6228080" y="3037840"/>
            <a:ext cx="5090160" cy="1631216"/>
          </a:xfrm>
          <a:prstGeom prst="rect">
            <a:avLst/>
          </a:prstGeom>
          <a:noFill/>
        </p:spPr>
        <p:txBody>
          <a:bodyPr wrap="square" rtlCol="0">
            <a:spAutoFit/>
          </a:bodyPr>
          <a:lstStyle/>
          <a:p>
            <a:r>
              <a:rPr lang="en-US" sz="2000" i="1" dirty="0">
                <a:solidFill>
                  <a:schemeClr val="bg1"/>
                </a:solidFill>
              </a:rPr>
              <a:t>We are going to focus on 4 methods of making sparkling wine, and their history worldwide, and right here at home in New York and The Lake Erie AVA.</a:t>
            </a:r>
          </a:p>
          <a:p>
            <a:endParaRPr lang="en-US" sz="2000" i="1" dirty="0">
              <a:solidFill>
                <a:schemeClr val="bg1"/>
              </a:solidFill>
            </a:endParaRPr>
          </a:p>
        </p:txBody>
      </p:sp>
      <p:sp>
        <p:nvSpPr>
          <p:cNvPr id="6" name="TextBox 5">
            <a:extLst>
              <a:ext uri="{FF2B5EF4-FFF2-40B4-BE49-F238E27FC236}">
                <a16:creationId xmlns:a16="http://schemas.microsoft.com/office/drawing/2014/main" id="{CBC2DC82-CB30-8594-BD60-E83B8A994CD4}"/>
              </a:ext>
            </a:extLst>
          </p:cNvPr>
          <p:cNvSpPr txBox="1"/>
          <p:nvPr/>
        </p:nvSpPr>
        <p:spPr>
          <a:xfrm>
            <a:off x="6756400" y="4562692"/>
            <a:ext cx="5252720" cy="2554545"/>
          </a:xfrm>
          <a:prstGeom prst="rect">
            <a:avLst/>
          </a:prstGeom>
          <a:noFill/>
        </p:spPr>
        <p:txBody>
          <a:bodyPr wrap="square" rtlCol="0">
            <a:spAutoFit/>
          </a:bodyPr>
          <a:lstStyle/>
          <a:p>
            <a:r>
              <a:rPr lang="en-US" sz="2000" b="1" i="0" dirty="0">
                <a:solidFill>
                  <a:schemeClr val="bg1"/>
                </a:solidFill>
                <a:effectLst/>
                <a:latin typeface="Georgia" panose="02040502050405020303" pitchFamily="18" charset="0"/>
              </a:rPr>
              <a:t>* </a:t>
            </a:r>
            <a:r>
              <a:rPr lang="en-US" sz="2000" b="1" i="0" dirty="0" err="1">
                <a:solidFill>
                  <a:schemeClr val="bg1"/>
                </a:solidFill>
                <a:effectLst/>
                <a:latin typeface="Georgia" panose="02040502050405020303" pitchFamily="18" charset="0"/>
              </a:rPr>
              <a:t>Méthode</a:t>
            </a:r>
            <a:r>
              <a:rPr lang="en-US" sz="2000" b="1" i="0" dirty="0">
                <a:solidFill>
                  <a:schemeClr val="bg1"/>
                </a:solidFill>
                <a:effectLst/>
                <a:latin typeface="Georgia" panose="02040502050405020303" pitchFamily="18" charset="0"/>
              </a:rPr>
              <a:t> Champenoise</a:t>
            </a:r>
          </a:p>
          <a:p>
            <a:endParaRPr lang="en-US" sz="2000" b="1" i="0" dirty="0">
              <a:solidFill>
                <a:schemeClr val="bg1"/>
              </a:solidFill>
              <a:effectLst/>
              <a:latin typeface="Georgia" panose="02040502050405020303" pitchFamily="18" charset="0"/>
            </a:endParaRPr>
          </a:p>
          <a:p>
            <a:r>
              <a:rPr lang="fr-FR" sz="2000" b="1" i="0" dirty="0">
                <a:solidFill>
                  <a:schemeClr val="bg1"/>
                </a:solidFill>
                <a:effectLst/>
                <a:latin typeface="Georgia" panose="02040502050405020303" pitchFamily="18" charset="0"/>
              </a:rPr>
              <a:t>* Pétillant Naturel (</a:t>
            </a:r>
            <a:r>
              <a:rPr lang="fr-FR" sz="2000" b="1" i="0" dirty="0" err="1">
                <a:solidFill>
                  <a:schemeClr val="bg1"/>
                </a:solidFill>
                <a:effectLst/>
                <a:latin typeface="Georgia" panose="02040502050405020303" pitchFamily="18" charset="0"/>
              </a:rPr>
              <a:t>a.k.a</a:t>
            </a:r>
            <a:r>
              <a:rPr lang="fr-FR" sz="2000" b="1" i="0" dirty="0">
                <a:solidFill>
                  <a:schemeClr val="bg1"/>
                </a:solidFill>
                <a:effectLst/>
                <a:latin typeface="Georgia" panose="02040502050405020303" pitchFamily="18" charset="0"/>
              </a:rPr>
              <a:t>. “Pet-</a:t>
            </a:r>
            <a:r>
              <a:rPr lang="fr-FR" sz="2000" b="1" i="0" dirty="0" err="1">
                <a:solidFill>
                  <a:schemeClr val="bg1"/>
                </a:solidFill>
                <a:effectLst/>
                <a:latin typeface="Georgia" panose="02040502050405020303" pitchFamily="18" charset="0"/>
              </a:rPr>
              <a:t>nat</a:t>
            </a:r>
            <a:r>
              <a:rPr lang="fr-FR" sz="2000" b="1" i="0" dirty="0">
                <a:solidFill>
                  <a:schemeClr val="bg1"/>
                </a:solidFill>
                <a:effectLst/>
                <a:latin typeface="Georgia" panose="02040502050405020303" pitchFamily="18" charset="0"/>
              </a:rPr>
              <a:t>”)</a:t>
            </a:r>
          </a:p>
          <a:p>
            <a:pPr marL="342900" indent="-342900">
              <a:buFont typeface="Arial" panose="020B0604020202020204" pitchFamily="34" charset="0"/>
              <a:buChar char="•"/>
            </a:pPr>
            <a:endParaRPr lang="fr-FR" sz="2000" b="1" dirty="0">
              <a:solidFill>
                <a:schemeClr val="bg1"/>
              </a:solidFill>
              <a:latin typeface="Georgia" panose="02040502050405020303" pitchFamily="18" charset="0"/>
            </a:endParaRPr>
          </a:p>
          <a:p>
            <a:r>
              <a:rPr lang="fr-FR" sz="2000" b="1" i="0" dirty="0">
                <a:solidFill>
                  <a:schemeClr val="bg1"/>
                </a:solidFill>
                <a:effectLst/>
                <a:latin typeface="Georgia" panose="02040502050405020303" pitchFamily="18" charset="0"/>
              </a:rPr>
              <a:t>* </a:t>
            </a:r>
            <a:r>
              <a:rPr lang="fr-FR" sz="2000" b="1" i="0" dirty="0" err="1">
                <a:solidFill>
                  <a:schemeClr val="bg1"/>
                </a:solidFill>
                <a:effectLst/>
                <a:latin typeface="Georgia" panose="02040502050405020303" pitchFamily="18" charset="0"/>
              </a:rPr>
              <a:t>Charmat</a:t>
            </a:r>
            <a:r>
              <a:rPr lang="fr-FR" sz="2000" b="1" i="0" dirty="0">
                <a:solidFill>
                  <a:schemeClr val="bg1"/>
                </a:solidFill>
                <a:effectLst/>
                <a:latin typeface="Georgia" panose="02040502050405020303" pitchFamily="18" charset="0"/>
              </a:rPr>
              <a:t> </a:t>
            </a:r>
          </a:p>
          <a:p>
            <a:endParaRPr lang="fr-FR" sz="2000" b="1" i="0" dirty="0">
              <a:solidFill>
                <a:schemeClr val="bg1"/>
              </a:solidFill>
              <a:effectLst/>
              <a:latin typeface="Georgia" panose="02040502050405020303" pitchFamily="18" charset="0"/>
            </a:endParaRPr>
          </a:p>
          <a:p>
            <a:r>
              <a:rPr lang="fr-FR" sz="2000" b="1" dirty="0">
                <a:solidFill>
                  <a:schemeClr val="bg1"/>
                </a:solidFill>
                <a:latin typeface="Georgia" panose="02040502050405020303" pitchFamily="18" charset="0"/>
              </a:rPr>
              <a:t>* </a:t>
            </a:r>
            <a:r>
              <a:rPr lang="fr-FR" sz="2000" b="1" dirty="0" err="1">
                <a:solidFill>
                  <a:schemeClr val="bg1"/>
                </a:solidFill>
                <a:latin typeface="Georgia" panose="02040502050405020303" pitchFamily="18" charset="0"/>
              </a:rPr>
              <a:t>Forced</a:t>
            </a:r>
            <a:r>
              <a:rPr lang="fr-FR" sz="2000" b="1" dirty="0">
                <a:solidFill>
                  <a:schemeClr val="bg1"/>
                </a:solidFill>
                <a:latin typeface="Georgia" panose="02040502050405020303" pitchFamily="18" charset="0"/>
              </a:rPr>
              <a:t> </a:t>
            </a:r>
            <a:r>
              <a:rPr lang="fr-FR" sz="2000" b="1" dirty="0" err="1">
                <a:solidFill>
                  <a:schemeClr val="bg1"/>
                </a:solidFill>
                <a:latin typeface="Georgia" panose="02040502050405020303" pitchFamily="18" charset="0"/>
              </a:rPr>
              <a:t>Carbonation</a:t>
            </a:r>
            <a:endParaRPr lang="fr-FR" sz="2000" b="1" i="0" dirty="0">
              <a:solidFill>
                <a:schemeClr val="bg1"/>
              </a:solidFill>
              <a:effectLst/>
              <a:latin typeface="Georgia" panose="02040502050405020303" pitchFamily="18" charset="0"/>
            </a:endParaRPr>
          </a:p>
          <a:p>
            <a:endParaRPr lang="en-US" sz="2000" dirty="0">
              <a:solidFill>
                <a:schemeClr val="bg1"/>
              </a:solidFill>
            </a:endParaRPr>
          </a:p>
        </p:txBody>
      </p:sp>
    </p:spTree>
    <p:extLst>
      <p:ext uri="{BB962C8B-B14F-4D97-AF65-F5344CB8AC3E}">
        <p14:creationId xmlns:p14="http://schemas.microsoft.com/office/powerpoint/2010/main" val="2022207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map of the mediterranean region&#10;&#10;Description automatically generated">
            <a:extLst>
              <a:ext uri="{FF2B5EF4-FFF2-40B4-BE49-F238E27FC236}">
                <a16:creationId xmlns:a16="http://schemas.microsoft.com/office/drawing/2014/main" id="{D78B1506-3780-434E-C649-DDC3BA8F613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44" r="-1" b="-1"/>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102396-38A9-B494-9F45-DD74041AC89A}"/>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b="1" u="sng"/>
              <a:t>EARLY SPARKLING HISTORY</a:t>
            </a:r>
          </a:p>
        </p:txBody>
      </p:sp>
      <p:sp>
        <p:nvSpPr>
          <p:cNvPr id="7" name="TextBox 6">
            <a:extLst>
              <a:ext uri="{FF2B5EF4-FFF2-40B4-BE49-F238E27FC236}">
                <a16:creationId xmlns:a16="http://schemas.microsoft.com/office/drawing/2014/main" id="{5AC2BE0F-EBC0-DCF1-29EE-1784AF713273}"/>
              </a:ext>
            </a:extLst>
          </p:cNvPr>
          <p:cNvSpPr txBox="1"/>
          <p:nvPr/>
        </p:nvSpPr>
        <p:spPr>
          <a:xfrm>
            <a:off x="7531610" y="2434201"/>
            <a:ext cx="3822189"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Some of the first recorded mentions of sparkling wine were by Benedictine Monks in St. </a:t>
            </a:r>
            <a:r>
              <a:rPr lang="en-US" sz="2000" dirty="0" err="1"/>
              <a:t>Helaire</a:t>
            </a:r>
            <a:r>
              <a:rPr lang="en-US" sz="2000" dirty="0"/>
              <a:t>, France as early as 1530.  They had stumbled upon some bottles going through secondary fermentation, and this “fault”  ended up being a fortunate accident creating this desirable wine from the region Blanquette de Limoux</a:t>
            </a:r>
          </a:p>
        </p:txBody>
      </p:sp>
    </p:spTree>
    <p:extLst>
      <p:ext uri="{BB962C8B-B14F-4D97-AF65-F5344CB8AC3E}">
        <p14:creationId xmlns:p14="http://schemas.microsoft.com/office/powerpoint/2010/main" val="35629595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2D7ECBA39FC44490178F6F84B26DCC" ma:contentTypeVersion="14" ma:contentTypeDescription="Create a new document." ma:contentTypeScope="" ma:versionID="b1327f4625601de1bf5addef740d7876">
  <xsd:schema xmlns:xsd="http://www.w3.org/2001/XMLSchema" xmlns:xs="http://www.w3.org/2001/XMLSchema" xmlns:p="http://schemas.microsoft.com/office/2006/metadata/properties" xmlns:ns3="4825de76-c5b8-462a-afdb-ad373f4585ba" xmlns:ns4="365d7492-d034-4ef0-b7b7-346e1c1769d8" targetNamespace="http://schemas.microsoft.com/office/2006/metadata/properties" ma:root="true" ma:fieldsID="4751dd7718f1c2eda28db2aa6458cc83" ns3:_="" ns4:_="">
    <xsd:import namespace="4825de76-c5b8-462a-afdb-ad373f4585ba"/>
    <xsd:import namespace="365d7492-d034-4ef0-b7b7-346e1c1769d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25de76-c5b8-462a-afdb-ad373f4585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5d7492-d034-4ef0-b7b7-346e1c1769d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E835015-F344-4474-80CC-CAC96C217E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25de76-c5b8-462a-afdb-ad373f4585ba"/>
    <ds:schemaRef ds:uri="365d7492-d034-4ef0-b7b7-346e1c1769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FF44AD2-529A-4E99-A5B2-3C7BCEF05EF0}">
  <ds:schemaRefs>
    <ds:schemaRef ds:uri="http://schemas.microsoft.com/sharepoint/v3/contenttype/forms"/>
  </ds:schemaRefs>
</ds:datastoreItem>
</file>

<file path=customXml/itemProps3.xml><?xml version="1.0" encoding="utf-8"?>
<ds:datastoreItem xmlns:ds="http://schemas.openxmlformats.org/officeDocument/2006/customXml" ds:itemID="{EADBAD15-B19F-4C30-AC43-B9A4599BE4D7}">
  <ds:schemaRefs>
    <ds:schemaRef ds:uri="http://schemas.microsoft.com/office/infopath/2007/PartnerControls"/>
    <ds:schemaRef ds:uri="http://purl.org/dc/terms/"/>
    <ds:schemaRef ds:uri="365d7492-d034-4ef0-b7b7-346e1c1769d8"/>
    <ds:schemaRef ds:uri="http://schemas.microsoft.com/office/2006/documentManagement/types"/>
    <ds:schemaRef ds:uri="4825de76-c5b8-462a-afdb-ad373f4585ba"/>
    <ds:schemaRef ds:uri="http://schemas.openxmlformats.org/package/2006/metadata/core-propertie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8781</TotalTime>
  <Words>2160</Words>
  <Application>Microsoft Office PowerPoint</Application>
  <PresentationFormat>Widescreen</PresentationFormat>
  <Paragraphs>148</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Sparkling Wine(s) in the Lake Erie Region, and beyond</vt:lpstr>
      <vt:lpstr>Blaine Ballard Brand Ambassador Mazza Wines/Five &amp; 20 Spirits and Brewing </vt:lpstr>
      <vt:lpstr>PowerPoint Presentation</vt:lpstr>
      <vt:lpstr>PowerPoint Presentation</vt:lpstr>
      <vt:lpstr>PowerPoint Presentation</vt:lpstr>
      <vt:lpstr>PowerPoint Presentation</vt:lpstr>
      <vt:lpstr>PowerPoint Presentation</vt:lpstr>
      <vt:lpstr>PowerPoint Presentation</vt:lpstr>
      <vt:lpstr>EARLY SPARKLING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Sparkling Wine(s) in the Lake Erie Region, and beyond</dc:title>
  <dc:creator>Blaine Ballard</dc:creator>
  <cp:lastModifiedBy>Blaine Ballard</cp:lastModifiedBy>
  <cp:revision>4</cp:revision>
  <dcterms:created xsi:type="dcterms:W3CDTF">2023-08-11T14:42:54Z</dcterms:created>
  <dcterms:modified xsi:type="dcterms:W3CDTF">2023-08-23T18:01:54Z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0x0101005E2D7ECBA39FC44490178F6F84B26DCC</vt:lpwstr>
  </property>
</Properties>
</file>